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tags/tag7.xml" ContentType="application/vnd.openxmlformats-officedocument.presentationml.tags+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0.xml" ContentType="application/vnd.openxmlformats-officedocument.theme+xml"/>
  <Override PartName="/ppt/slideLayouts/slideLayout164.xml" ContentType="application/vnd.openxmlformats-officedocument.presentationml.slideLayout+xml"/>
  <Override PartName="/ppt/theme/theme11.xml" ContentType="application/vnd.openxmlformats-officedocument.theme+xml"/>
  <Override PartName="/ppt/slideLayouts/slideLayout165.xml" ContentType="application/vnd.openxmlformats-officedocument.presentationml.slideLayout+xml"/>
  <Override PartName="/ppt/theme/theme12.xml" ContentType="application/vnd.openxmlformats-officedocument.theme+xml"/>
  <Override PartName="/ppt/tags/tag8.xml" ContentType="application/vnd.openxmlformats-officedocument.presentationml.tags+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3.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4.xml" ContentType="application/vnd.openxmlformats-officedocument.theme+xml"/>
  <Override PartName="/ppt/tags/tag9.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7" r:id="rId3"/>
    <p:sldMasterId id="2147483715" r:id="rId4"/>
    <p:sldMasterId id="2147483748" r:id="rId5"/>
    <p:sldMasterId id="2147483753" r:id="rId6"/>
    <p:sldMasterId id="2147483756" r:id="rId7"/>
    <p:sldMasterId id="2147483766" r:id="rId8"/>
    <p:sldMasterId id="2147483819" r:id="rId9"/>
    <p:sldMasterId id="2147483845" r:id="rId10"/>
    <p:sldMasterId id="2147483848" r:id="rId11"/>
    <p:sldMasterId id="2147483851" r:id="rId12"/>
    <p:sldMasterId id="2147483853" r:id="rId13"/>
    <p:sldMasterId id="2147483856" r:id="rId14"/>
    <p:sldMasterId id="2147483862" r:id="rId15"/>
  </p:sldMasterIdLst>
  <p:notesMasterIdLst>
    <p:notesMasterId r:id="rId44"/>
  </p:notesMasterIdLst>
  <p:sldIdLst>
    <p:sldId id="256" r:id="rId16"/>
    <p:sldId id="282" r:id="rId17"/>
    <p:sldId id="258" r:id="rId18"/>
    <p:sldId id="284" r:id="rId19"/>
    <p:sldId id="285" r:id="rId20"/>
    <p:sldId id="286" r:id="rId21"/>
    <p:sldId id="288" r:id="rId22"/>
    <p:sldId id="289" r:id="rId23"/>
    <p:sldId id="290" r:id="rId24"/>
    <p:sldId id="264" r:id="rId25"/>
    <p:sldId id="291" r:id="rId26"/>
    <p:sldId id="266" r:id="rId27"/>
    <p:sldId id="267" r:id="rId28"/>
    <p:sldId id="268" r:id="rId29"/>
    <p:sldId id="269" r:id="rId30"/>
    <p:sldId id="270" r:id="rId31"/>
    <p:sldId id="293" r:id="rId32"/>
    <p:sldId id="272" r:id="rId33"/>
    <p:sldId id="273" r:id="rId34"/>
    <p:sldId id="274" r:id="rId35"/>
    <p:sldId id="275" r:id="rId36"/>
    <p:sldId id="276" r:id="rId37"/>
    <p:sldId id="277" r:id="rId38"/>
    <p:sldId id="278" r:id="rId39"/>
    <p:sldId id="279" r:id="rId40"/>
    <p:sldId id="280" r:id="rId41"/>
    <p:sldId id="294" r:id="rId42"/>
    <p:sldId id="295" r:id="rId4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00" autoAdjust="0"/>
    <p:restoredTop sz="94660"/>
  </p:normalViewPr>
  <p:slideViewPr>
    <p:cSldViewPr snapToGrid="0">
      <p:cViewPr varScale="1">
        <p:scale>
          <a:sx n="81" d="100"/>
          <a:sy n="81" d="100"/>
        </p:scale>
        <p:origin x="84"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14569-9823-48A8-A90A-F60627566A11}" type="datetimeFigureOut">
              <a:rPr lang="it-IT" smtClean="0"/>
              <a:t>19/02/2017</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B29E2-C460-4AB0-805B-3BDB9942B7DB}" type="slidenum">
              <a:rPr lang="it-IT" smtClean="0"/>
              <a:t>‹#›</a:t>
            </a:fld>
            <a:endParaRPr lang="it-IT"/>
          </a:p>
        </p:txBody>
      </p:sp>
    </p:spTree>
    <p:extLst>
      <p:ext uri="{BB962C8B-B14F-4D97-AF65-F5344CB8AC3E}">
        <p14:creationId xmlns:p14="http://schemas.microsoft.com/office/powerpoint/2010/main" val="2467898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1007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228600" lvl="2" indent="0">
              <a:buFont typeface="Wingdings" panose="05000000000000000000" pitchFamily="2" charset="2"/>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3248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IoT Hub exposes a set of conceptual endpoints to access its functionalities.</a:t>
            </a:r>
          </a:p>
          <a:p>
            <a:endParaRPr lang="en-US" dirty="0"/>
          </a:p>
          <a:p>
            <a:r>
              <a:rPr lang="en-US" dirty="0"/>
              <a:t>There</a:t>
            </a:r>
            <a:r>
              <a:rPr lang="en-US" baseline="0" dirty="0"/>
              <a:t> are two endpoints for each device: one to send D2C </a:t>
            </a:r>
            <a:r>
              <a:rPr lang="en-US" baseline="0" dirty="0" err="1"/>
              <a:t>msgs</a:t>
            </a:r>
            <a:r>
              <a:rPr lang="en-US" baseline="0" dirty="0"/>
              <a:t>, one to receive C2D </a:t>
            </a:r>
            <a:r>
              <a:rPr lang="en-US" baseline="0" dirty="0" err="1"/>
              <a:t>msgs</a:t>
            </a:r>
            <a:r>
              <a:rPr lang="en-US" baseline="0" dirty="0"/>
              <a:t>.</a:t>
            </a:r>
          </a:p>
          <a:p>
            <a:r>
              <a:rPr lang="en-US" baseline="0" dirty="0"/>
              <a:t>Devices can connect two both endpoints over the same connection.</a:t>
            </a:r>
          </a:p>
          <a:p>
            <a:endParaRPr lang="en-US" baseline="0" dirty="0"/>
          </a:p>
          <a:p>
            <a:r>
              <a:rPr lang="en-US" baseline="0" dirty="0"/>
              <a:t>FGW and CGW are able to represent multiple devices by simultaneously connecting to D2C and C2D endpoints for many devices at the same time.</a:t>
            </a:r>
          </a:p>
          <a:p>
            <a:endParaRPr lang="en-US" baseline="0" dirty="0"/>
          </a:p>
          <a:p>
            <a:r>
              <a:rPr lang="en-US" baseline="0" dirty="0"/>
              <a:t>On the app back-end side, the D2C receive endpoint is used by the event processing pipeline (ASA, Storm, custom, …), and by the device runtime logic component, which handles requests and command responses that come from devices.</a:t>
            </a:r>
          </a:p>
          <a:p>
            <a:r>
              <a:rPr lang="en-US" baseline="0" dirty="0"/>
              <a:t>The device runtime logic component also uses the C2D send endpoint to send notifications and commands to devices.</a:t>
            </a:r>
          </a:p>
          <a:p>
            <a:r>
              <a:rPr lang="en-US" baseline="0" dirty="0"/>
              <a:t>It also uses the </a:t>
            </a:r>
            <a:r>
              <a:rPr lang="en-US" baseline="0" dirty="0" err="1"/>
              <a:t>msg</a:t>
            </a:r>
            <a:r>
              <a:rPr lang="en-US" baseline="0" dirty="0"/>
              <a:t> feedback and monitoring endpoint. This is critical for IoT solutions where devices are reachable only through IoT Hub. In these very common scenarios, any problem on the connectivity between device and IoT Hub cannot just be reported as errors back to the device, but also to the app back-end in the form of events on this feedback endpoint. This makes possible the kind of monitoring that is required to achieve high operability of an IoT solution.</a:t>
            </a:r>
          </a:p>
          <a:p>
            <a:endParaRPr lang="en-US" baseline="0" dirty="0"/>
          </a:p>
          <a:p>
            <a:r>
              <a:rPr lang="en-US" baseline="0" dirty="0"/>
              <a:t>In addition to these runtime endpoint, IoT Hub also has a device identity </a:t>
            </a:r>
            <a:r>
              <a:rPr lang="en-US" baseline="0" dirty="0" err="1"/>
              <a:t>mgmt</a:t>
            </a:r>
            <a:r>
              <a:rPr lang="en-US" baseline="0" dirty="0"/>
              <a:t> endpoint that is used by your solution’s device provisioning and </a:t>
            </a:r>
            <a:r>
              <a:rPr lang="en-US" baseline="0" dirty="0" err="1"/>
              <a:t>mgmt</a:t>
            </a:r>
            <a:r>
              <a:rPr lang="en-US" baseline="0" dirty="0"/>
              <a:t> component.</a:t>
            </a:r>
          </a:p>
          <a:p>
            <a:endParaRPr lang="en-US" baseline="0" dirty="0"/>
          </a:p>
          <a:p>
            <a:r>
              <a:rPr lang="en-US" baseline="0" dirty="0"/>
              <a:t>Finally, an IoT Hub Manage endpoint is used to set security, functional, performance parameters.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5625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126ED-EF94-49ED-A167-F791A9AF0E4E}"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547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EF53AF2D-C148-462F-9D99-0916086CAF62}" type="datetime8">
              <a:rPr kumimoji="0" lang="en-US" altLang="en-US" sz="12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2/19/2017 11:37 PM</a:t>
            </a:fld>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DFE649A1-DD98-4E46-8BAA-FC0D42421A3B}" type="slidenum">
              <a:rPr kumimoji="0" lang="en-US" altLang="en-US" sz="12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17</a:t>
            </a:fld>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53415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800" dirty="0"/>
              <a:t>ASA</a:t>
            </a:r>
            <a:r>
              <a:rPr lang="en-US" sz="1800" baseline="0" dirty="0"/>
              <a:t> can not only handle millions of events per second but it can also correlate across multiple independent streams of data simultaneously. This high speed event processing allows for the real time detection of anomalies or escalations based on threshold breaches or alarm settings as the data is ingested. The architecture is simple and easily scalable to an enterprise ready solution. </a:t>
            </a:r>
            <a:endParaRPr lang="en-US" sz="1800" dirty="0"/>
          </a:p>
          <a:p>
            <a:endParaRPr lang="en-US" sz="1800" dirty="0"/>
          </a:p>
          <a:p>
            <a:r>
              <a:rPr lang="en-US" sz="1800" b="1" dirty="0"/>
              <a:t>Azure Stream Analytics:</a:t>
            </a:r>
          </a:p>
          <a:p>
            <a:pPr marL="171450" indent="-171450">
              <a:buFontTx/>
              <a:buChar char="-"/>
            </a:pPr>
            <a:r>
              <a:rPr lang="en-US" sz="1800" b="0" baseline="0" dirty="0"/>
              <a:t>Real time analytics</a:t>
            </a:r>
          </a:p>
          <a:p>
            <a:pPr marL="171450" indent="-171450">
              <a:buFontTx/>
              <a:buChar char="-"/>
            </a:pPr>
            <a:r>
              <a:rPr lang="en-US" sz="1800" b="0" baseline="0" dirty="0"/>
              <a:t>Millions of events per second</a:t>
            </a:r>
          </a:p>
          <a:p>
            <a:pPr marL="171450" indent="-171450">
              <a:buFontTx/>
              <a:buChar char="-"/>
            </a:pPr>
            <a:r>
              <a:rPr lang="en-US" sz="1800" b="0" baseline="0" dirty="0"/>
              <a:t>Low latency, high </a:t>
            </a:r>
            <a:r>
              <a:rPr lang="en-US" sz="1800" b="0" baseline="0" dirty="0" err="1"/>
              <a:t>througput</a:t>
            </a:r>
            <a:endParaRPr lang="en-US" sz="1800" b="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2/19/2017 11:11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855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it-IT" sz="1000" dirty="0"/>
              <a:t>abbiamo</a:t>
            </a:r>
            <a:r>
              <a:rPr lang="it-IT" sz="1000" baseline="0" dirty="0"/>
              <a:t> già detto di che cosa di tratta il servizio di ASA. Vediamo però come funziona.</a:t>
            </a:r>
          </a:p>
          <a:p>
            <a:r>
              <a:rPr lang="it-IT" sz="1000" baseline="0" dirty="0"/>
              <a:t>In particolare, può essere configurato andando a specificare 3 elementi:</a:t>
            </a:r>
          </a:p>
          <a:p>
            <a:pPr marL="228600" indent="-228600">
              <a:buAutoNum type="arabicParenR"/>
            </a:pPr>
            <a:r>
              <a:rPr lang="it-IT" sz="1000" baseline="0" dirty="0"/>
              <a:t>INPUT: sorgenti degli eventi. Le sorgenti vere e proprie sono i dispositivi e i sensori che fanno parte dello scenario IOT, però il servizio di ASA non è connesso direttamente a questi, ma è ottimizzato per ricevere input sia da </a:t>
            </a:r>
            <a:r>
              <a:rPr lang="it-IT" sz="1000" baseline="0" dirty="0" err="1"/>
              <a:t>IoT</a:t>
            </a:r>
            <a:r>
              <a:rPr lang="it-IT" sz="1000" baseline="0" dirty="0"/>
              <a:t> </a:t>
            </a:r>
            <a:r>
              <a:rPr lang="it-IT" sz="1000" baseline="0" dirty="0" err="1"/>
              <a:t>Hub</a:t>
            </a:r>
            <a:r>
              <a:rPr lang="it-IT" sz="1000" baseline="0" dirty="0"/>
              <a:t> che dal BLOB storage (questo serve per i dati storici, nel caso in cui si volesse cfr il flusso dati realtime con lo storico)</a:t>
            </a:r>
          </a:p>
          <a:p>
            <a:pPr marL="228600" indent="-228600">
              <a:buAutoNum type="arabicParenR"/>
            </a:pPr>
            <a:r>
              <a:rPr lang="it-IT" sz="1000" baseline="0" dirty="0"/>
              <a:t>QUERY: implementano la logica di analisi dei dati. Sono scritte in un liguaggio molto simile all’SQL, ma a differenza delle query che vengono effettuate su un DB tradizionale queste vengono eseguite continuamente sullo streaming dei dati</a:t>
            </a:r>
          </a:p>
          <a:p>
            <a:pPr marL="228600" indent="-228600">
              <a:buAutoNum type="arabicParenR"/>
            </a:pPr>
            <a:r>
              <a:rPr lang="it-IT" sz="1000" baseline="0" dirty="0"/>
              <a:t>OUTPUT: il risultato dell’esecuzione della query. Deve essere memorizzati in un servizio di gestione dei dati, oppure possono essere inviati ad altri servizi per effettuare ulteriori analisi.</a:t>
            </a:r>
          </a:p>
          <a:p>
            <a:pPr marL="228600" indent="-228600">
              <a:buAutoNum type="arabicParenR"/>
            </a:pPr>
            <a:endParaRPr lang="it-IT" sz="1000" baseline="0" dirty="0"/>
          </a:p>
          <a:p>
            <a:pPr marL="0" indent="0">
              <a:buNone/>
            </a:pPr>
            <a:r>
              <a:rPr lang="it-IT" sz="1000" baseline="0" dirty="0"/>
              <a:t>NB: con ASA possono essere effettuate delle elaborazioni anche molto complesse dei dati, non solo filtri sui dati, ma anche correlazioni e aggregazioni dei dati (finestra temporale) e analisi comparative per cfr dati storici con i dati realtime. Inoltre è possibile definire dei pattern all’interno dei flussi di dati.</a:t>
            </a:r>
          </a:p>
          <a:p>
            <a:pPr marL="0" indent="0">
              <a:buNone/>
            </a:pPr>
            <a:r>
              <a:rPr lang="it-IT" sz="1000" baseline="0" dirty="0"/>
              <a:t>è in grado di gestire un flusso di eventi fino a 1GB/S, l’integrazione con EH permette di gestire un flusso di milioni di eventi/sec. Inoltre la scalabilità di ASA è automatica e dipende dal tasso di ingresso dei dati, dalla complessità del processo e dai tempi di latenza attesi, in modo da fornire un workload adeguato all’utente.</a:t>
            </a:r>
            <a:endParaRPr lang="it-IT"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3EF993-8A67-4480-A131-804F07D26B0E}"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953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1800" dirty="0"/>
              <a:t>Utilize the</a:t>
            </a:r>
            <a:r>
              <a:rPr lang="en-US" sz="1800" baseline="0" dirty="0"/>
              <a:t> simple ASA rule based interface within the Azure Management Portal to create, manage and control rules. </a:t>
            </a:r>
            <a:endParaRPr lang="en-US" sz="1800" dirty="0"/>
          </a:p>
          <a:p>
            <a:endParaRPr lang="en-US" sz="1800" dirty="0"/>
          </a:p>
          <a:p>
            <a:r>
              <a:rPr lang="en-US" sz="1800" b="1" dirty="0"/>
              <a:t>Azure Stream Analytics:</a:t>
            </a:r>
          </a:p>
          <a:p>
            <a:pPr marL="171450" indent="-171450">
              <a:buFontTx/>
              <a:buChar char="-"/>
            </a:pPr>
            <a:r>
              <a:rPr lang="en-US" sz="1800" b="0" baseline="0" dirty="0"/>
              <a:t>Simple interface for rule development and management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2/19/2017 11:11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75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accent2">
                    <a:lumMod val="50000"/>
                  </a:schemeClr>
                </a:solidFill>
              </a:rPr>
              <a:t>Speaker Notes: </a:t>
            </a:r>
          </a:p>
          <a:p>
            <a:r>
              <a:rPr lang="en-US" sz="1000" dirty="0">
                <a:solidFill>
                  <a:schemeClr val="bg2">
                    <a:lumMod val="50000"/>
                  </a:schemeClr>
                </a:solidFill>
              </a:rPr>
              <a:t>Mention that this slide provides an at-a-glance overview of the query capabilities of the SA query language. As noted earlier while some/most of the operators are vanilla T-SQL capabilities there are some features specific to analysis of streaming data such as the Windowing Extensions, scaling functions, DATEDIFF etc. </a:t>
            </a:r>
          </a:p>
          <a:p>
            <a:r>
              <a:rPr lang="en-US" sz="1000" dirty="0">
                <a:solidFill>
                  <a:schemeClr val="bg2">
                    <a:lumMod val="50000"/>
                  </a:schemeClr>
                </a:solidFill>
              </a:rPr>
              <a:t>The subsequent slides will go into these functions in greater detail.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A7F64-4EB9-4A94-AE6B-5C7CBBAADEBB}"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665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kern="1200" dirty="0">
                <a:solidFill>
                  <a:schemeClr val="bg2">
                    <a:lumMod val="50000"/>
                  </a:schemeClr>
                </a:solidFill>
                <a:effectLst/>
              </a:rPr>
              <a:t>Windowing (extensions to T-SQL)</a:t>
            </a:r>
          </a:p>
          <a:p>
            <a:r>
              <a:rPr lang="en-US" sz="1050" kern="1200" dirty="0">
                <a:solidFill>
                  <a:schemeClr val="bg2">
                    <a:lumMod val="50000"/>
                  </a:schemeClr>
                </a:solidFill>
                <a:effectLst/>
              </a:rPr>
              <a:t>In applications that process real-time events, a common requirement is to perform some set-based computation (aggregation) or other operations over subsets of events that fall within some period of time. Because the concept of time is a fundamental necessity to complex event-processing systems, it’s important to have a simple way to work with the time component of query logic in the system. In ASA, these subsets of events are defined through windows to represent groupings by time. </a:t>
            </a:r>
            <a:br>
              <a:rPr lang="en-US" sz="1050" b="1" kern="1200" dirty="0">
                <a:solidFill>
                  <a:schemeClr val="bg2">
                    <a:lumMod val="50000"/>
                  </a:schemeClr>
                </a:solidFill>
                <a:effectLst/>
              </a:rPr>
            </a:br>
            <a:r>
              <a:rPr lang="en-US" sz="1050" kern="1200" dirty="0">
                <a:solidFill>
                  <a:schemeClr val="bg2">
                    <a:lumMod val="50000"/>
                  </a:schemeClr>
                </a:solidFill>
                <a:effectLst/>
              </a:rPr>
              <a:t>A window contains event data along a timeline and enables you to perform various operations against the events within that window. For example, you may want to sum the values of payload field.</a:t>
            </a:r>
            <a:br>
              <a:rPr lang="en-US" sz="1050" kern="1200" dirty="0">
                <a:solidFill>
                  <a:schemeClr val="bg2">
                    <a:lumMod val="50000"/>
                  </a:schemeClr>
                </a:solidFill>
                <a:effectLst/>
              </a:rPr>
            </a:br>
            <a:r>
              <a:rPr lang="en-US" sz="1000" dirty="0">
                <a:solidFill>
                  <a:schemeClr val="bg2">
                    <a:lumMod val="50000"/>
                  </a:schemeClr>
                </a:solidFill>
              </a:rPr>
              <a:t>Every window operation outputs event at the end of the window. The windows of ASA are closed at the window start time and open at the window end time. For example, if you have a 5 minute window from 12:00 AM to 12:05 AM all events with timestamp greater than 12:00 AM  and up to timestamp 12:05 AM inclusive will be included within this window. The output of the window will be a single event based on the aggregate function used with a timestamp equal to the window end time.  The timestamp of the output event of the window can be projected in the SELECT statement using the </a:t>
            </a:r>
            <a:r>
              <a:rPr lang="en-US" sz="1000" dirty="0" err="1">
                <a:solidFill>
                  <a:schemeClr val="bg2">
                    <a:lumMod val="50000"/>
                  </a:schemeClr>
                </a:solidFill>
              </a:rPr>
              <a:t>System.Timestamp</a:t>
            </a:r>
            <a:r>
              <a:rPr lang="en-US" sz="1000" dirty="0">
                <a:solidFill>
                  <a:schemeClr val="bg2">
                    <a:lumMod val="50000"/>
                  </a:schemeClr>
                </a:solidFill>
              </a:rPr>
              <a:t> property using an alias. Every window automatically aligns itself to the zeroth hour. For example, a 5 minute tumbling window will align itself to (12:00-12:05] , (12:05-12:10], …</a:t>
            </a:r>
          </a:p>
          <a:p>
            <a:r>
              <a:rPr lang="en-US" sz="1000" i="1" dirty="0">
                <a:solidFill>
                  <a:schemeClr val="bg2">
                    <a:lumMod val="50000"/>
                  </a:schemeClr>
                </a:solidFill>
              </a:rPr>
              <a:t>Note: All windows should be used in a GROUP BY clause.</a:t>
            </a:r>
          </a:p>
          <a:p>
            <a:r>
              <a:rPr lang="en-US" sz="1000" dirty="0">
                <a:solidFill>
                  <a:schemeClr val="bg2">
                    <a:lumMod val="50000"/>
                  </a:schemeClr>
                </a:solidFill>
              </a:rPr>
              <a:t>In the example, the SUM of the events in first Window = 1+5+4+6+2 = 18. </a:t>
            </a:r>
          </a:p>
          <a:p>
            <a:r>
              <a:rPr lang="en-US" sz="1000" dirty="0">
                <a:solidFill>
                  <a:schemeClr val="bg2">
                    <a:lumMod val="50000"/>
                  </a:schemeClr>
                </a:solidFill>
              </a:rPr>
              <a:t>Currently all window types are of </a:t>
            </a:r>
            <a:r>
              <a:rPr lang="en-US" sz="1000" b="1" dirty="0">
                <a:solidFill>
                  <a:schemeClr val="bg2">
                    <a:lumMod val="50000"/>
                  </a:schemeClr>
                </a:solidFill>
              </a:rPr>
              <a:t>fixed width</a:t>
            </a:r>
            <a:r>
              <a:rPr lang="en-US" sz="1000" dirty="0">
                <a:solidFill>
                  <a:schemeClr val="bg2">
                    <a:lumMod val="50000"/>
                  </a:schemeClr>
                </a:solidFill>
              </a:rPr>
              <a:t> (</a:t>
            </a:r>
            <a:r>
              <a:rPr lang="en-US" sz="1000" b="1" dirty="0">
                <a:solidFill>
                  <a:schemeClr val="bg2">
                    <a:lumMod val="50000"/>
                  </a:schemeClr>
                </a:solidFill>
              </a:rPr>
              <a:t>fixed interval</a:t>
            </a:r>
            <a:r>
              <a:rPr lang="en-US" sz="1000" dirty="0">
                <a:solidFill>
                  <a:schemeClr val="bg2">
                    <a:lumMod val="50000"/>
                  </a:schemeClr>
                </a:solidFill>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145C3-F74D-4BE2-904C-7125AA1DDED1}"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066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2">
                    <a:lumMod val="50000"/>
                  </a:schemeClr>
                </a:solidFill>
              </a:rPr>
              <a:t>Tumbling windows specify a repeating, non-overlapping time interval of a fixed size.</a:t>
            </a:r>
          </a:p>
          <a:p>
            <a:r>
              <a:rPr lang="en-US" sz="1100" dirty="0">
                <a:solidFill>
                  <a:schemeClr val="bg2">
                    <a:lumMod val="50000"/>
                  </a:schemeClr>
                </a:solidFill>
              </a:rPr>
              <a:t>Syntax: TUMBLINGWINDOW(</a:t>
            </a:r>
            <a:r>
              <a:rPr lang="en-US" sz="1100" dirty="0" err="1">
                <a:solidFill>
                  <a:schemeClr val="bg2">
                    <a:lumMod val="50000"/>
                  </a:schemeClr>
                </a:solidFill>
              </a:rPr>
              <a:t>timeunit</a:t>
            </a:r>
            <a:r>
              <a:rPr lang="en-US" sz="1100" dirty="0">
                <a:solidFill>
                  <a:schemeClr val="bg2">
                    <a:lumMod val="50000"/>
                  </a:schemeClr>
                </a:solidFill>
              </a:rPr>
              <a:t>, </a:t>
            </a:r>
            <a:r>
              <a:rPr lang="en-US" sz="1100" dirty="0" err="1">
                <a:solidFill>
                  <a:schemeClr val="bg2">
                    <a:lumMod val="50000"/>
                  </a:schemeClr>
                </a:solidFill>
              </a:rPr>
              <a:t>windowsize</a:t>
            </a:r>
            <a:r>
              <a:rPr lang="en-US" sz="1100" dirty="0">
                <a:solidFill>
                  <a:schemeClr val="bg2">
                    <a:lumMod val="50000"/>
                  </a:schemeClr>
                </a:solidFill>
              </a:rPr>
              <a:t>)</a:t>
            </a:r>
          </a:p>
          <a:p>
            <a:r>
              <a:rPr lang="en-US" sz="1100" dirty="0" err="1">
                <a:solidFill>
                  <a:schemeClr val="bg2">
                    <a:lumMod val="50000"/>
                  </a:schemeClr>
                </a:solidFill>
              </a:rPr>
              <a:t>Timeunit</a:t>
            </a:r>
            <a:r>
              <a:rPr lang="en-US" sz="1100" dirty="0">
                <a:solidFill>
                  <a:schemeClr val="bg2">
                    <a:lumMod val="50000"/>
                  </a:schemeClr>
                </a:solidFill>
              </a:rPr>
              <a:t> – day, hour, minute, second, millisecond, microsecond, nanosecond.</a:t>
            </a:r>
          </a:p>
          <a:p>
            <a:r>
              <a:rPr lang="en-US" sz="1100" dirty="0" err="1">
                <a:solidFill>
                  <a:schemeClr val="bg2">
                    <a:lumMod val="50000"/>
                  </a:schemeClr>
                </a:solidFill>
              </a:rPr>
              <a:t>Windowsize</a:t>
            </a:r>
            <a:r>
              <a:rPr lang="en-US" sz="1100" dirty="0">
                <a:solidFill>
                  <a:schemeClr val="bg2">
                    <a:lumMod val="50000"/>
                  </a:schemeClr>
                </a:solidFill>
              </a:rPr>
              <a:t> – a </a:t>
            </a:r>
            <a:r>
              <a:rPr lang="en-US" sz="1100" dirty="0" err="1">
                <a:solidFill>
                  <a:schemeClr val="bg2">
                    <a:lumMod val="50000"/>
                  </a:schemeClr>
                </a:solidFill>
              </a:rPr>
              <a:t>bigInteger</a:t>
            </a:r>
            <a:r>
              <a:rPr lang="en-US" sz="1100" dirty="0">
                <a:solidFill>
                  <a:schemeClr val="bg2">
                    <a:lumMod val="50000"/>
                  </a:schemeClr>
                </a:solidFill>
              </a:rPr>
              <a:t>  that described the size (width) of a window.</a:t>
            </a:r>
          </a:p>
          <a:p>
            <a:r>
              <a:rPr lang="en-US" sz="1100" dirty="0">
                <a:solidFill>
                  <a:schemeClr val="bg2">
                    <a:lumMod val="50000"/>
                  </a:schemeClr>
                </a:solidFill>
              </a:rPr>
              <a:t>Note that because tumbling windows are non-overlapping each event can only belong to one tumbling window.</a:t>
            </a:r>
          </a:p>
          <a:p>
            <a:r>
              <a:rPr lang="en-US" sz="1100" dirty="0">
                <a:solidFill>
                  <a:schemeClr val="bg2">
                    <a:lumMod val="50000"/>
                  </a:schemeClr>
                </a:solidFill>
              </a:rPr>
              <a:t>The query just counts the numbers of vehicles passing the toll station every 20 seconds, grouped by Toll 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362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430">
              <a:spcBef>
                <a:spcPts val="833"/>
              </a:spcBef>
            </a:pPr>
            <a:r>
              <a:rPr lang="en-US" sz="1600" b="1" dirty="0">
                <a:solidFill>
                  <a:srgbClr val="000000">
                    <a:lumMod val="85000"/>
                    <a:lumOff val="15000"/>
                  </a:srgbClr>
                </a:solidFill>
                <a:latin typeface="Segoe UI Light"/>
              </a:rPr>
              <a:t>Solution flow</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is collected from apps, smartphone devices, sensors, GPS, and other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lets you connect with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securely and provides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Hub identity registry to manage device authentication</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Event Hubs streams millions of events per second and makes data available to process and analyze</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 can be stored in different types of data stores, including </a:t>
            </a:r>
            <a:r>
              <a:rPr lang="en-US" sz="1200" dirty="0" err="1">
                <a:solidFill>
                  <a:srgbClr val="000000">
                    <a:lumMod val="85000"/>
                    <a:lumOff val="15000"/>
                  </a:srgbClr>
                </a:solidFill>
                <a:latin typeface="Segoe UI"/>
              </a:rPr>
              <a:t>DocumentDB</a:t>
            </a:r>
            <a:r>
              <a:rPr lang="en-US" sz="1200" dirty="0">
                <a:solidFill>
                  <a:srgbClr val="000000">
                    <a:lumMod val="85000"/>
                    <a:lumOff val="15000"/>
                  </a:srgbClr>
                </a:solidFill>
                <a:latin typeface="Segoe UI"/>
              </a:rPr>
              <a:t>, Azure SQL, Azure SQL Data Warehouse, and MongoDB</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data analytics services, including Machine Learning, Data Lake Analytics, and Stream Analytics, to analyze large amounts of data collected from </a:t>
            </a:r>
            <a:r>
              <a:rPr lang="en-US" sz="1200" dirty="0" err="1">
                <a:solidFill>
                  <a:srgbClr val="000000">
                    <a:lumMod val="85000"/>
                    <a:lumOff val="15000"/>
                  </a:srgbClr>
                </a:solidFill>
                <a:latin typeface="Segoe UI"/>
              </a:rPr>
              <a:t>IoT</a:t>
            </a:r>
            <a:r>
              <a:rPr lang="en-US" sz="1200" dirty="0">
                <a:solidFill>
                  <a:srgbClr val="000000">
                    <a:lumMod val="85000"/>
                    <a:lumOff val="15000"/>
                  </a:srgbClr>
                </a:solidFill>
                <a:latin typeface="Segoe UI"/>
              </a:rPr>
              <a:t> devices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Additional Azure services, including Automation, can be used to configure advanced features</a:t>
            </a:r>
          </a:p>
          <a:p>
            <a:pPr marL="228591" indent="-228591" defTabSz="1088430">
              <a:spcBef>
                <a:spcPts val="917"/>
              </a:spcBef>
              <a:buFont typeface="+mj-lt"/>
              <a:buAutoNum type="arabicPeriod"/>
            </a:pPr>
            <a:r>
              <a:rPr lang="en-US" sz="1200" dirty="0">
                <a:solidFill>
                  <a:srgbClr val="000000">
                    <a:lumMod val="85000"/>
                    <a:lumOff val="15000"/>
                  </a:srgbClr>
                </a:solidFill>
                <a:latin typeface="Segoe UI"/>
              </a:rPr>
              <a:t>Use Power BI, Tableau, or </a:t>
            </a:r>
            <a:r>
              <a:rPr lang="en-US" sz="1200" dirty="0" err="1">
                <a:solidFill>
                  <a:srgbClr val="000000">
                    <a:lumMod val="85000"/>
                    <a:lumOff val="15000"/>
                  </a:srgbClr>
                </a:solidFill>
                <a:latin typeface="Segoe UI"/>
              </a:rPr>
              <a:t>Qlik</a:t>
            </a:r>
            <a:r>
              <a:rPr lang="en-US" sz="1200" dirty="0">
                <a:solidFill>
                  <a:srgbClr val="000000">
                    <a:lumMod val="85000"/>
                    <a:lumOff val="15000"/>
                  </a:srgbClr>
                </a:solidFill>
                <a:latin typeface="Segoe UI"/>
              </a:rPr>
              <a:t> to visualize data with meaningful insights to identify device usage and user behavior</a:t>
            </a:r>
          </a:p>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B4E17D6C-88BB-4742-9FFE-95233D636F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612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bg2">
                    <a:lumMod val="50000"/>
                  </a:schemeClr>
                </a:solidFill>
              </a:rPr>
              <a:t>To get a finer granularity of time, we can use a generalized version of tumbling window, called </a:t>
            </a:r>
            <a:r>
              <a:rPr lang="en-US" sz="1000" b="1" dirty="0">
                <a:solidFill>
                  <a:schemeClr val="bg2">
                    <a:lumMod val="50000"/>
                  </a:schemeClr>
                </a:solidFill>
              </a:rPr>
              <a:t>Hopping Window. </a:t>
            </a:r>
            <a:r>
              <a:rPr lang="en-US" sz="1000" dirty="0">
                <a:solidFill>
                  <a:schemeClr val="bg2">
                    <a:lumMod val="50000"/>
                  </a:schemeClr>
                </a:solidFill>
              </a:rPr>
              <a:t>Hopping windows are windows that "hop" forward in time by a fixed period. The window is defined by two time spans: the hop size H and the window size S. For every H time unit, a new window of size S is created. The tumbling window is a special case of a hopping window where the hop size is equal to the window size. </a:t>
            </a:r>
          </a:p>
          <a:p>
            <a:r>
              <a:rPr lang="en-US" sz="1000" b="1" dirty="0">
                <a:solidFill>
                  <a:schemeClr val="bg2">
                    <a:lumMod val="50000"/>
                  </a:schemeClr>
                </a:solidFill>
              </a:rPr>
              <a:t>Syntax</a:t>
            </a:r>
            <a:r>
              <a:rPr lang="en-US" sz="1000" dirty="0">
                <a:solidFill>
                  <a:schemeClr val="bg2">
                    <a:lumMod val="50000"/>
                  </a:schemeClr>
                </a:solidFill>
              </a:rPr>
              <a:t> </a:t>
            </a:r>
          </a:p>
          <a:p>
            <a:r>
              <a:rPr lang="en-US" sz="1000" dirty="0">
                <a:solidFill>
                  <a:schemeClr val="bg2">
                    <a:lumMod val="50000"/>
                  </a:schemeClr>
                </a:solidFill>
              </a:rPr>
              <a:t>HOPPINGWINDOW (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a:t>
            </a:r>
            <a:r>
              <a:rPr lang="en-US" sz="1000" dirty="0" err="1">
                <a:solidFill>
                  <a:schemeClr val="bg2">
                    <a:lumMod val="50000"/>
                  </a:schemeClr>
                </a:solidFill>
              </a:rPr>
              <a:t>hopsize</a:t>
            </a:r>
            <a:r>
              <a:rPr lang="en-US" sz="1000" dirty="0">
                <a:solidFill>
                  <a:schemeClr val="bg2">
                    <a:lumMod val="50000"/>
                  </a:schemeClr>
                </a:solidFill>
              </a:rPr>
              <a:t> )  </a:t>
            </a:r>
          </a:p>
          <a:p>
            <a:r>
              <a:rPr lang="en-US" sz="1000" dirty="0">
                <a:solidFill>
                  <a:schemeClr val="bg2">
                    <a:lumMod val="50000"/>
                  </a:schemeClr>
                </a:solidFill>
              </a:rPr>
              <a:t>HOPPINGWINDOW ( Duration(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 Hop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a:t>
            </a:r>
          </a:p>
          <a:p>
            <a:r>
              <a:rPr lang="en-US" sz="1000" i="1" dirty="0">
                <a:solidFill>
                  <a:schemeClr val="bg2">
                    <a:lumMod val="50000"/>
                  </a:schemeClr>
                </a:solidFill>
              </a:rPr>
              <a:t>Note: The Hopping Window can be used in the above two ways. If the </a:t>
            </a:r>
            <a:r>
              <a:rPr lang="en-US" sz="1000" i="1" dirty="0" err="1">
                <a:solidFill>
                  <a:schemeClr val="bg2">
                    <a:lumMod val="50000"/>
                  </a:schemeClr>
                </a:solidFill>
              </a:rPr>
              <a:t>windowsize</a:t>
            </a:r>
            <a:r>
              <a:rPr lang="en-US" sz="1000" i="1" dirty="0">
                <a:solidFill>
                  <a:schemeClr val="bg2">
                    <a:lumMod val="50000"/>
                  </a:schemeClr>
                </a:solidFill>
              </a:rPr>
              <a:t> and the </a:t>
            </a:r>
            <a:r>
              <a:rPr lang="en-US" sz="1000" i="1" dirty="0" err="1">
                <a:solidFill>
                  <a:schemeClr val="bg2">
                    <a:lumMod val="50000"/>
                  </a:schemeClr>
                </a:solidFill>
              </a:rPr>
              <a:t>hopsize</a:t>
            </a:r>
            <a:r>
              <a:rPr lang="en-US" sz="1000" i="1" dirty="0">
                <a:solidFill>
                  <a:schemeClr val="bg2">
                    <a:lumMod val="50000"/>
                  </a:schemeClr>
                </a:solidFill>
              </a:rPr>
              <a:t> has the same </a:t>
            </a:r>
            <a:r>
              <a:rPr lang="en-US" sz="1000" i="1" dirty="0" err="1">
                <a:solidFill>
                  <a:schemeClr val="bg2">
                    <a:lumMod val="50000"/>
                  </a:schemeClr>
                </a:solidFill>
              </a:rPr>
              <a:t>timeunit</a:t>
            </a:r>
            <a:r>
              <a:rPr lang="en-US" sz="1000" i="1" dirty="0">
                <a:solidFill>
                  <a:schemeClr val="bg2">
                    <a:lumMod val="50000"/>
                  </a:schemeClr>
                </a:solidFill>
              </a:rPr>
              <a:t>, you can use it without the Duration and Hop functions. </a:t>
            </a:r>
          </a:p>
          <a:p>
            <a:r>
              <a:rPr lang="en-US" sz="1000" i="1" dirty="0">
                <a:solidFill>
                  <a:schemeClr val="bg2">
                    <a:lumMod val="50000"/>
                  </a:schemeClr>
                </a:solidFill>
              </a:rPr>
              <a:t>The Duration function can also be used with other types of windows to specify the window size</a:t>
            </a:r>
            <a:endParaRPr lang="en-US" sz="1000" dirty="0">
              <a:solidFill>
                <a:schemeClr val="bg2">
                  <a:lumMod val="50000"/>
                </a:schemeClr>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088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bg2">
                    <a:lumMod val="50000"/>
                  </a:schemeClr>
                </a:solidFill>
              </a:rPr>
              <a:t>A Sliding window is a fixed length window which moves forward by an (€) epsilon and produces an output only during the occurrence of an event. An epsilon is one hundredth of a nanosecond.</a:t>
            </a:r>
          </a:p>
          <a:p>
            <a:r>
              <a:rPr lang="en-US" sz="1000" b="1" dirty="0">
                <a:solidFill>
                  <a:schemeClr val="bg2">
                    <a:lumMod val="50000"/>
                  </a:schemeClr>
                </a:solidFill>
              </a:rPr>
              <a:t>Syntax</a:t>
            </a:r>
            <a:r>
              <a:rPr lang="en-US" sz="1000" dirty="0">
                <a:solidFill>
                  <a:schemeClr val="bg2">
                    <a:lumMod val="50000"/>
                  </a:schemeClr>
                </a:solidFill>
              </a:rPr>
              <a:t> </a:t>
            </a:r>
          </a:p>
          <a:p>
            <a:r>
              <a:rPr lang="en-US" sz="1000" dirty="0">
                <a:solidFill>
                  <a:schemeClr val="bg2">
                    <a:lumMod val="50000"/>
                  </a:schemeClr>
                </a:solidFill>
              </a:rPr>
              <a:t>SLIDINGWINDOW (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a:t>
            </a:r>
          </a:p>
          <a:p>
            <a:r>
              <a:rPr lang="en-US" sz="1000" dirty="0">
                <a:solidFill>
                  <a:schemeClr val="bg2">
                    <a:lumMod val="50000"/>
                  </a:schemeClr>
                </a:solidFill>
              </a:rPr>
              <a:t>SLIDINGWINDOW(DURATION(</a:t>
            </a:r>
            <a:r>
              <a:rPr lang="en-US" sz="1000" dirty="0" err="1">
                <a:solidFill>
                  <a:schemeClr val="bg2">
                    <a:lumMod val="50000"/>
                  </a:schemeClr>
                </a:solidFill>
              </a:rPr>
              <a:t>timeunit</a:t>
            </a:r>
            <a:r>
              <a:rPr lang="en-US" sz="1000" dirty="0">
                <a:solidFill>
                  <a:schemeClr val="bg2">
                    <a:lumMod val="50000"/>
                  </a:schemeClr>
                </a:solidFill>
              </a:rPr>
              <a:t>, </a:t>
            </a:r>
            <a:r>
              <a:rPr lang="en-US" sz="1000" dirty="0" err="1">
                <a:solidFill>
                  <a:schemeClr val="bg2">
                    <a:lumMod val="50000"/>
                  </a:schemeClr>
                </a:solidFill>
              </a:rPr>
              <a:t>windowsize</a:t>
            </a:r>
            <a:r>
              <a:rPr lang="en-US" sz="1000" dirty="0">
                <a:solidFill>
                  <a:schemeClr val="bg2">
                    <a:lumMod val="50000"/>
                  </a:schemeClr>
                </a:solidFill>
              </a:rPr>
              <a:t>), Hop(</a:t>
            </a:r>
            <a:r>
              <a:rPr lang="en-US" sz="1000" dirty="0" err="1">
                <a:solidFill>
                  <a:schemeClr val="bg2">
                    <a:lumMod val="50000"/>
                  </a:schemeClr>
                </a:solidFill>
              </a:rPr>
              <a:t>timeunit</a:t>
            </a:r>
            <a:r>
              <a:rPr lang="en-US" sz="1000" dirty="0">
                <a:solidFill>
                  <a:schemeClr val="bg2">
                    <a:lumMod val="50000"/>
                  </a:schemeClr>
                </a:solidFill>
              </a:rPr>
              <a:t>, </a:t>
            </a:r>
            <a:r>
              <a:rPr lang="en-US" sz="1000" dirty="0" err="1">
                <a:solidFill>
                  <a:schemeClr val="bg2">
                    <a:lumMod val="50000"/>
                  </a:schemeClr>
                </a:solidFill>
              </a:rPr>
              <a:t>windowsize</a:t>
            </a:r>
            <a:r>
              <a:rPr lang="en-US" sz="1000" dirty="0">
                <a:solidFill>
                  <a:schemeClr val="bg2">
                    <a:lumMod val="50000"/>
                  </a:schemeClr>
                </a:solidFill>
              </a:rPr>
              <a:t>))</a:t>
            </a:r>
          </a:p>
          <a:p>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677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bg2">
                    <a:lumMod val="50000"/>
                  </a:schemeClr>
                </a:solidFill>
                <a:effectLst/>
                <a:latin typeface="+mn-lt"/>
                <a:ea typeface="MS PGothic" panose="020B0600070205080204" pitchFamily="34" charset="-128"/>
              </a:rPr>
              <a:t>The resource available for processing Stream Analytics jobs is measured by </a:t>
            </a:r>
            <a:r>
              <a:rPr lang="en-US" sz="1000" i="1" kern="1200" dirty="0">
                <a:solidFill>
                  <a:schemeClr val="bg2">
                    <a:lumMod val="50000"/>
                  </a:schemeClr>
                </a:solidFill>
                <a:effectLst/>
                <a:latin typeface="+mn-lt"/>
                <a:ea typeface="MS PGothic" panose="020B0600070205080204" pitchFamily="34" charset="-128"/>
              </a:rPr>
              <a:t>Streaming Unit</a:t>
            </a:r>
            <a:r>
              <a:rPr lang="en-US" sz="1000" kern="1200" dirty="0">
                <a:solidFill>
                  <a:schemeClr val="bg2">
                    <a:lumMod val="50000"/>
                  </a:schemeClr>
                </a:solidFill>
                <a:effectLst/>
                <a:latin typeface="+mn-lt"/>
                <a:ea typeface="MS PGothic" panose="020B0600070205080204" pitchFamily="34" charset="-128"/>
              </a:rPr>
              <a:t>. Each streaming unit can provide up to 1 MB/second throughput. Each job needs a minimum of one streaming unit, which is the default for all jobs. You can </a:t>
            </a:r>
            <a:r>
              <a:rPr lang="en-US" sz="1000" dirty="0">
                <a:solidFill>
                  <a:schemeClr val="bg2">
                    <a:lumMod val="50000"/>
                  </a:schemeClr>
                </a:solidFill>
              </a:rPr>
              <a:t>allocate</a:t>
            </a:r>
            <a:r>
              <a:rPr lang="en-US" sz="1000" kern="1200" dirty="0">
                <a:solidFill>
                  <a:schemeClr val="bg2">
                    <a:lumMod val="50000"/>
                  </a:schemeClr>
                </a:solidFill>
                <a:effectLst/>
                <a:latin typeface="+mn-lt"/>
                <a:ea typeface="MS PGothic" panose="020B0600070205080204" pitchFamily="34" charset="-128"/>
              </a:rPr>
              <a:t> up to 12 streaming units for a Stream Analytics job using the Azure Management portal.</a:t>
            </a:r>
          </a:p>
          <a:p>
            <a:r>
              <a:rPr lang="en-US" sz="1000" kern="1200" dirty="0">
                <a:solidFill>
                  <a:schemeClr val="bg2">
                    <a:lumMod val="50000"/>
                  </a:schemeClr>
                </a:solidFill>
                <a:effectLst/>
                <a:latin typeface="+mn-lt"/>
                <a:ea typeface="MS PGothic" panose="020B0600070205080204" pitchFamily="34" charset="-128"/>
              </a:rPr>
              <a:t>The</a:t>
            </a:r>
            <a:r>
              <a:rPr lang="en-US" sz="1000" kern="1200" baseline="0" dirty="0">
                <a:solidFill>
                  <a:schemeClr val="bg2">
                    <a:lumMod val="50000"/>
                  </a:schemeClr>
                </a:solidFill>
                <a:effectLst/>
                <a:latin typeface="+mn-lt"/>
                <a:ea typeface="MS PGothic" panose="020B0600070205080204" pitchFamily="34" charset="-128"/>
              </a:rPr>
              <a:t> number of streaming units that your need for a job depends on the expected performance. The performance depends on the rate at which the events are arriving (events per second), the size of the events (bytes/sec) and the complexity of the query.  Allocating more streaming units can improve the performance of the query i.e. the number of events it can process. The number of streaming units that can be consumed by a job depends on the number of steps and the number of partitions. An un-partitioned step can only consume 12 streaming units.</a:t>
            </a:r>
            <a:endParaRPr lang="en-US" sz="1200" kern="1200" baseline="0" dirty="0">
              <a:solidFill>
                <a:schemeClr val="tx1"/>
              </a:solidFill>
              <a:effectLst/>
              <a:latin typeface="+mn-lt"/>
              <a:ea typeface="MS PGothic" panose="020B0600070205080204" pitchFamily="34" charset="-128"/>
            </a:endParaRPr>
          </a:p>
          <a:p>
            <a:r>
              <a:rPr lang="en-US" sz="1000" kern="1200" baseline="0" dirty="0">
                <a:solidFill>
                  <a:schemeClr val="bg2">
                    <a:lumMod val="50000"/>
                  </a:schemeClr>
                </a:solidFill>
                <a:effectLst/>
                <a:latin typeface="+mn-lt"/>
                <a:ea typeface="MS PGothic" panose="020B0600070205080204" pitchFamily="34" charset="-128"/>
              </a:rPr>
              <a:t>Note that streaming units cost money … so be careful with how many streaming unit you allocate.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165F4-DC21-4AE0-95B1-28FE139638B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7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EF53AF2D-C148-462F-9D99-0916086CAF62}" type="datetime8">
              <a:rPr kumimoji="0" lang="en-US" altLang="en-US" sz="12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2/19/2017 11:57 PM</a:t>
            </a:fld>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DFE649A1-DD98-4E46-8BAA-FC0D42421A3B}" type="slidenum">
              <a:rPr kumimoji="0" lang="en-US" altLang="en-US" sz="12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27</a:t>
            </a:fld>
            <a:endParaRPr kumimoji="0" lang="en-US" altLang="en-US" sz="12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012399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EF53AF2D-C148-462F-9D99-0916086CAF62}"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2/19/2017 11:44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DFE649A1-DD98-4E46-8BAA-FC0D42421A3B}"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085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2/19/2017 11:19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401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2/19/2017 11:19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07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2/19/2017 11:19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273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2/19/2017 11:19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247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EF53AF2D-C148-462F-9D99-0916086CAF62}"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2/19/2017 11:20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DFE649A1-DD98-4E46-8BAA-FC0D42421A3B}"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17533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968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3.png"/><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0.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image" Target="../media/image9.jpeg"/></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9.jpeg"/><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19/02/2017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129451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19/02/2017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4616979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078978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054188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872597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815238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94259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698300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258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368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718204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22695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19/02/2017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48806670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773834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6500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217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sz="5294"/>
            </a:lvl1pPr>
          </a:lstStyle>
          <a:p>
            <a:r>
              <a:rPr lang="en-US"/>
              <a:t>Click to edit Master title style</a:t>
            </a:r>
            <a:endParaRPr lang="en-US" dirty="0"/>
          </a:p>
        </p:txBody>
      </p:sp>
    </p:spTree>
    <p:extLst>
      <p:ext uri="{BB962C8B-B14F-4D97-AF65-F5344CB8AC3E}">
        <p14:creationId xmlns:p14="http://schemas.microsoft.com/office/powerpoint/2010/main" val="88513960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8"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38043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8"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787904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a:t>Click to edit Master title style</a:t>
            </a:r>
          </a:p>
        </p:txBody>
      </p:sp>
    </p:spTree>
    <p:extLst>
      <p:ext uri="{BB962C8B-B14F-4D97-AF65-F5344CB8AC3E}">
        <p14:creationId xmlns:p14="http://schemas.microsoft.com/office/powerpoint/2010/main" val="354406764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26459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7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9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608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772964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661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0"/>
            <a:ext cx="11653523" cy="2399003"/>
          </a:xfrm>
          <a:prstGeom prst="rect">
            <a:avLst/>
          </a:prstGeom>
        </p:spPr>
        <p:txBody>
          <a:bodyPr/>
          <a:lstStyle>
            <a:lvl1pPr marL="284688" indent="-284688">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9" indent="-275353">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26" indent="-284688">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41" indent="-22401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56" indent="-224015">
              <a:buClr>
                <a:schemeClr val="tx1"/>
              </a:buClr>
              <a:buSzPct val="90000"/>
              <a:buFont typeface="Arial" pitchFamily="34" charset="0"/>
              <a:buChar char="•"/>
              <a:defRPr sz="186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9"/>
            <a:ext cx="12192001" cy="619126"/>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2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82303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17"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58902" y="6297934"/>
            <a:ext cx="1703189" cy="408657"/>
          </a:xfrm>
          <a:prstGeom prst="rect">
            <a:avLst/>
          </a:prstGeom>
        </p:spPr>
      </p:pic>
      <p:sp>
        <p:nvSpPr>
          <p:cNvPr id="7" name="Slide Number Placeholder 6"/>
          <p:cNvSpPr>
            <a:spLocks noGrp="1"/>
          </p:cNvSpPr>
          <p:nvPr>
            <p:ph type="sldNum" sz="quarter" idx="4"/>
          </p:nvPr>
        </p:nvSpPr>
        <p:spPr>
          <a:xfrm>
            <a:off x="8737029" y="6356803"/>
            <a:ext cx="2844904" cy="364224"/>
          </a:xfrm>
          <a:prstGeom prst="rect">
            <a:avLst/>
          </a:prstGeom>
        </p:spPr>
        <p:txBody>
          <a:bodyPr vert="horz" lIns="91432" tIns="45715" rIns="91432" bIns="45715" rtlCol="0" anchor="ctr"/>
          <a:lstStyle>
            <a:lvl1pPr algn="r">
              <a:defRPr sz="980">
                <a:solidFill>
                  <a:schemeClr val="tx1">
                    <a:tint val="75000"/>
                  </a:schemeClr>
                </a:solidFill>
              </a:defRPr>
            </a:lvl1pPr>
          </a:lstStyle>
          <a:p>
            <a:pPr defTabSz="457200"/>
            <a:fld id="{FFB82908-4842-4340-9D73-01C813DDC308}" type="slidenum">
              <a:rPr lang="en-US" smtClean="0">
                <a:solidFill>
                  <a:srgbClr val="505050">
                    <a:tint val="75000"/>
                  </a:srgbClr>
                </a:solidFill>
              </a:rPr>
              <a:pPr defTabSz="457200"/>
              <a:t>‹#›</a:t>
            </a:fld>
            <a:endParaRPr lang="en-US" dirty="0">
              <a:solidFill>
                <a:srgbClr val="505050">
                  <a:tint val="75000"/>
                </a:srgbClr>
              </a:solidFill>
            </a:endParaRPr>
          </a:p>
        </p:txBody>
      </p:sp>
    </p:spTree>
    <p:extLst>
      <p:ext uri="{BB962C8B-B14F-4D97-AF65-F5344CB8AC3E}">
        <p14:creationId xmlns:p14="http://schemas.microsoft.com/office/powerpoint/2010/main" val="405580925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defTabSz="914332">
              <a:lnSpc>
                <a:spcPts val="1413"/>
              </a:lnSpc>
            </a:pPr>
            <a:r>
              <a:rPr lang="en-US" sz="1067"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474183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defTabSz="457200"/>
            <a:fld id="{4AAD347D-5ACD-4C99-B74B-A9C85AD731AF}" type="datetimeFigureOut">
              <a:rPr lang="en-US" dirty="0">
                <a:solidFill>
                  <a:srgbClr val="505050"/>
                </a:solidFill>
              </a:rPr>
              <a:pPr defTabSz="457200"/>
              <a:t>2/19/2017</a:t>
            </a:fld>
            <a:endParaRPr lang="en-US" dirty="0">
              <a:solidFill>
                <a:srgbClr val="505050"/>
              </a:solidFill>
            </a:endParaRPr>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defTabSz="457200"/>
            <a:endParaRPr lang="en-US" dirty="0">
              <a:solidFill>
                <a:srgbClr val="505050"/>
              </a:solidFill>
            </a:endParaRPr>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pPr defTabSz="457200"/>
            <a:fld id="{D57F1E4F-1CFF-5643-939E-02111984F565}" type="slidenum">
              <a:rPr lang="en-US" dirty="0">
                <a:solidFill>
                  <a:srgbClr val="505050"/>
                </a:solidFill>
              </a:rPr>
              <a:pPr defTabSz="457200"/>
              <a:t>‹#›</a:t>
            </a:fld>
            <a:endParaRPr lang="en-US" dirty="0">
              <a:solidFill>
                <a:srgbClr val="505050"/>
              </a:solidFill>
            </a:endParaRPr>
          </a:p>
        </p:txBody>
      </p:sp>
    </p:spTree>
    <p:extLst>
      <p:ext uri="{BB962C8B-B14F-4D97-AF65-F5344CB8AC3E}">
        <p14:creationId xmlns:p14="http://schemas.microsoft.com/office/powerpoint/2010/main" val="42286889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TextBox 3"/>
          <p:cNvSpPr txBox="1"/>
          <p:nvPr userDrawn="1"/>
        </p:nvSpPr>
        <p:spPr>
          <a:xfrm>
            <a:off x="11856659" y="6583703"/>
            <a:ext cx="157136" cy="153888"/>
          </a:xfrm>
          <a:prstGeom prst="rect">
            <a:avLst/>
          </a:prstGeom>
          <a:noFill/>
        </p:spPr>
        <p:txBody>
          <a:bodyPr wrap="none" lIns="0" tIns="0" rIns="0" bIns="0" rtlCol="0">
            <a:spAutoFit/>
          </a:bodyPr>
          <a:lstStyle/>
          <a:p>
            <a:pPr algn="r" defTabSz="457200"/>
            <a:fld id="{BAAF4389-025E-448A-AEEE-02333ADE33C4}" type="slidenum">
              <a:rPr lang="en-US" sz="1000">
                <a:gradFill>
                  <a:gsLst>
                    <a:gs pos="2917">
                      <a:srgbClr val="505050"/>
                    </a:gs>
                    <a:gs pos="30000">
                      <a:srgbClr val="505050"/>
                    </a:gs>
                  </a:gsLst>
                  <a:lin ang="5400000" scaled="0"/>
                </a:gradFill>
              </a:rPr>
              <a:pPr algn="r" defTabSz="457200"/>
              <a:t>‹#›</a:t>
            </a:fld>
            <a:endParaRPr lang="en-US" sz="1000" dirty="0">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212521261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2_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7030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Sub_1 Column">
    <p:spTree>
      <p:nvGrpSpPr>
        <p:cNvPr id="1" name=""/>
        <p:cNvGrpSpPr/>
        <p:nvPr/>
      </p:nvGrpSpPr>
      <p:grpSpPr>
        <a:xfrm>
          <a:off x="0" y="0"/>
          <a:ext cx="0" cy="0"/>
          <a:chOff x="0" y="0"/>
          <a:chExt cx="0" cy="0"/>
        </a:xfrm>
      </p:grpSpPr>
      <p:sp>
        <p:nvSpPr>
          <p:cNvPr id="17" name="Text Placeholder 14"/>
          <p:cNvSpPr>
            <a:spLocks noGrp="1"/>
          </p:cNvSpPr>
          <p:nvPr>
            <p:ph type="body" sz="quarter" idx="10" hasCustomPrompt="1"/>
          </p:nvPr>
        </p:nvSpPr>
        <p:spPr>
          <a:xfrm>
            <a:off x="698193" y="809568"/>
            <a:ext cx="11164801" cy="304699"/>
          </a:xfrm>
          <a:prstGeom prst="rect">
            <a:avLst/>
          </a:prstGeom>
        </p:spPr>
        <p:txBody>
          <a:bodyPr lIns="0" tIns="0" rIns="0" bIns="0"/>
          <a:lstStyle>
            <a:lvl1pPr marL="0" indent="0">
              <a:buFontTx/>
              <a:buNone/>
              <a:defRPr sz="2200" spc="-115">
                <a:solidFill>
                  <a:schemeClr val="accent2">
                    <a:lumMod val="20000"/>
                    <a:lumOff val="80000"/>
                  </a:schemeClr>
                </a:solidFill>
                <a:latin typeface="Segoe UI" pitchFamily="34" charset="0"/>
                <a:ea typeface="Segoe UI" pitchFamily="34" charset="0"/>
                <a:cs typeface="Segoe UI" pitchFamily="34" charset="0"/>
              </a:defRPr>
            </a:lvl1pPr>
          </a:lstStyle>
          <a:p>
            <a:pPr lvl="0"/>
            <a:r>
              <a:rPr lang="en-US" dirty="0"/>
              <a:t>Sub Title for the slide</a:t>
            </a:r>
          </a:p>
        </p:txBody>
      </p:sp>
      <p:pic>
        <p:nvPicPr>
          <p:cNvPr id="13" name="Picture 12"/>
          <p:cNvPicPr>
            <a:picLocks noChangeAspect="1"/>
          </p:cNvPicPr>
          <p:nvPr userDrawn="1"/>
        </p:nvPicPr>
        <p:blipFill rotWithShape="1">
          <a:blip r:embed="rId2"/>
          <a:srcRect l="10118" t="62265" r="58499" b="11268"/>
          <a:stretch/>
        </p:blipFill>
        <p:spPr>
          <a:xfrm>
            <a:off x="213872" y="6347641"/>
            <a:ext cx="1013603" cy="357963"/>
          </a:xfrm>
          <a:prstGeom prst="rect">
            <a:avLst/>
          </a:prstGeom>
        </p:spPr>
      </p:pic>
      <p:sp>
        <p:nvSpPr>
          <p:cNvPr id="5" name="Title 1"/>
          <p:cNvSpPr>
            <a:spLocks noGrp="1"/>
          </p:cNvSpPr>
          <p:nvPr>
            <p:ph type="title"/>
          </p:nvPr>
        </p:nvSpPr>
        <p:spPr>
          <a:xfrm>
            <a:off x="609600" y="274638"/>
            <a:ext cx="10972801" cy="563562"/>
          </a:xfrm>
        </p:spPr>
        <p:txBody>
          <a:bodyPr>
            <a:normAutofit/>
          </a:bodyPr>
          <a:lstStyle>
            <a:lvl1pPr>
              <a:defRPr sz="2700">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91965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09600" y="274638"/>
            <a:ext cx="10972801" cy="914544"/>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45879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pPr defTabSz="457200"/>
            <a:fld id="{9796027F-7875-4030-9381-8BD8C4F21935}" type="datetimeFigureOut">
              <a:rPr lang="en-US" dirty="0">
                <a:solidFill>
                  <a:srgbClr val="505050"/>
                </a:solidFill>
              </a:rPr>
              <a:pPr defTabSz="457200"/>
              <a:t>2/19/2017</a:t>
            </a:fld>
            <a:endParaRPr lang="en-US" dirty="0">
              <a:solidFill>
                <a:srgbClr val="505050"/>
              </a:solidFill>
            </a:endParaRPr>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pPr defTabSz="457200"/>
            <a:endParaRPr lang="en-US" dirty="0">
              <a:solidFill>
                <a:srgbClr val="505050"/>
              </a:solidFill>
            </a:endParaRPr>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pPr defTabSz="457200"/>
            <a:fld id="{D57F1E4F-1CFF-5643-939E-02111984F565}" type="slidenum">
              <a:rPr lang="en-US" dirty="0">
                <a:solidFill>
                  <a:srgbClr val="505050"/>
                </a:solidFill>
              </a:rPr>
              <a:pPr defTabSz="457200"/>
              <a:t>‹#›</a:t>
            </a:fld>
            <a:endParaRPr lang="en-US" dirty="0">
              <a:solidFill>
                <a:srgbClr val="505050"/>
              </a:solidFill>
            </a:endParaRPr>
          </a:p>
        </p:txBody>
      </p:sp>
    </p:spTree>
    <p:extLst>
      <p:ext uri="{BB962C8B-B14F-4D97-AF65-F5344CB8AC3E}">
        <p14:creationId xmlns:p14="http://schemas.microsoft.com/office/powerpoint/2010/main" val="3157660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9906838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21114"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96087"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50596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3"/>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475348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64620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6" y="1447803"/>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3242095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a:t>Title Here</a:t>
            </a:r>
          </a:p>
        </p:txBody>
      </p:sp>
      <p:sp>
        <p:nvSpPr>
          <p:cNvPr id="13" name="Content Placeholder 5"/>
          <p:cNvSpPr>
            <a:spLocks noGrp="1"/>
          </p:cNvSpPr>
          <p:nvPr>
            <p:ph sz="quarter" idx="11" hasCustomPrompt="1"/>
          </p:nvPr>
        </p:nvSpPr>
        <p:spPr>
          <a:xfrm>
            <a:off x="6182661"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a:t>Title Here</a:t>
            </a:r>
          </a:p>
        </p:txBody>
      </p:sp>
      <p:sp>
        <p:nvSpPr>
          <p:cNvPr id="9" name="Content Placeholder 2"/>
          <p:cNvSpPr>
            <a:spLocks noGrp="1"/>
          </p:cNvSpPr>
          <p:nvPr>
            <p:ph sz="half" idx="12"/>
          </p:nvPr>
        </p:nvSpPr>
        <p:spPr>
          <a:xfrm>
            <a:off x="6184575"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8594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chemeClr val="bg1">
            <a:lumMod val="95000"/>
          </a:schemeClr>
        </a:solidFill>
        <a:effectLst/>
      </p:bgPr>
    </p:bg>
    <p:spTree>
      <p:nvGrpSpPr>
        <p:cNvPr id="1" name=""/>
        <p:cNvGrpSpPr/>
        <p:nvPr/>
      </p:nvGrpSpPr>
      <p:grpSpPr>
        <a:xfrm>
          <a:off x="0" y="0"/>
          <a:ext cx="0" cy="0"/>
          <a:chOff x="0" y="0"/>
          <a:chExt cx="0" cy="0"/>
        </a:xfrm>
      </p:grpSpPr>
      <p:sp>
        <p:nvSpPr>
          <p:cNvPr id="8" name="Content Placeholder 2"/>
          <p:cNvSpPr>
            <a:spLocks noGrp="1"/>
          </p:cNvSpPr>
          <p:nvPr>
            <p:ph idx="1"/>
          </p:nvPr>
        </p:nvSpPr>
        <p:spPr>
          <a:xfrm>
            <a:off x="579512" y="1903177"/>
            <a:ext cx="10972800" cy="4380263"/>
          </a:xfrm>
          <a:prstGeom prst="rect">
            <a:avLst/>
          </a:prstGeom>
        </p:spPr>
        <p:txBody>
          <a:bodyPr>
            <a:normAutofit/>
          </a:bodyPr>
          <a:lstStyle>
            <a:lvl1pPr marL="0" indent="0">
              <a:buClr>
                <a:schemeClr val="accent3"/>
              </a:buClr>
              <a:buFontTx/>
              <a:buNone/>
              <a:defRPr sz="2667">
                <a:solidFill>
                  <a:schemeClr val="tx1">
                    <a:lumMod val="75000"/>
                    <a:lumOff val="25000"/>
                  </a:schemeClr>
                </a:solidFill>
                <a:latin typeface="Consolas"/>
                <a:cs typeface="Consolas"/>
              </a:defRPr>
            </a:lvl1pPr>
            <a:lvl2pPr marL="0" indent="0">
              <a:buClr>
                <a:schemeClr val="accent3"/>
              </a:buClr>
              <a:buFontTx/>
              <a:buNone/>
              <a:defRPr sz="2400">
                <a:solidFill>
                  <a:schemeClr val="tx1">
                    <a:lumMod val="75000"/>
                    <a:lumOff val="25000"/>
                  </a:schemeClr>
                </a:solidFill>
                <a:latin typeface="Consolas"/>
                <a:cs typeface="Consolas"/>
              </a:defRPr>
            </a:lvl2pPr>
            <a:lvl3pPr marL="393690" indent="0">
              <a:buClr>
                <a:schemeClr val="accent3"/>
              </a:buClr>
              <a:buFontTx/>
              <a:buNone/>
              <a:defRPr sz="2133">
                <a:solidFill>
                  <a:schemeClr val="tx1">
                    <a:lumMod val="75000"/>
                    <a:lumOff val="25000"/>
                  </a:schemeClr>
                </a:solidFill>
                <a:latin typeface="Consolas"/>
                <a:cs typeface="Consolas"/>
              </a:defRPr>
            </a:lvl3pPr>
            <a:lvl4pPr marL="772565" indent="0">
              <a:buClr>
                <a:schemeClr val="accent3"/>
              </a:buClr>
              <a:buFontTx/>
              <a:buNone/>
              <a:defRPr sz="2133">
                <a:solidFill>
                  <a:schemeClr val="tx1">
                    <a:lumMod val="75000"/>
                    <a:lumOff val="25000"/>
                  </a:schemeClr>
                </a:solidFill>
                <a:latin typeface="Consolas"/>
                <a:cs typeface="Consolas"/>
              </a:defRPr>
            </a:lvl4pPr>
            <a:lvl5pPr marL="1128156" indent="0">
              <a:buClr>
                <a:schemeClr val="accent3"/>
              </a:buClr>
              <a:buFontTx/>
              <a:buNone/>
              <a:defRPr sz="2133">
                <a:solidFill>
                  <a:schemeClr val="tx1">
                    <a:lumMod val="75000"/>
                    <a:lumOff val="25000"/>
                  </a:schemeClr>
                </a:solidFill>
                <a:latin typeface="Consolas"/>
                <a:cs typeface="Consola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nchor="t"/>
          <a:lstStyle/>
          <a:p>
            <a:r>
              <a:rPr lang="en-US"/>
              <a:t>Click to edit Master title style</a:t>
            </a:r>
          </a:p>
        </p:txBody>
      </p:sp>
      <p:pic>
        <p:nvPicPr>
          <p:cNvPr id="5" name="Content Placeholder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V="1">
            <a:off x="-1" y="6527029"/>
            <a:ext cx="12192001" cy="138547"/>
          </a:xfrm>
          <a:prstGeom prst="rect">
            <a:avLst/>
          </a:prstGeom>
        </p:spPr>
      </p:pic>
      <p:sp>
        <p:nvSpPr>
          <p:cNvPr id="7" name="Rectangle 6"/>
          <p:cNvSpPr/>
          <p:nvPr userDrawn="1"/>
        </p:nvSpPr>
        <p:spPr>
          <a:xfrm>
            <a:off x="144401" y="6392050"/>
            <a:ext cx="551348" cy="46595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descr="PASS_Logo_gray.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4536" y="6521727"/>
            <a:ext cx="371075" cy="296895"/>
          </a:xfrm>
          <a:prstGeom prst="rect">
            <a:avLst/>
          </a:prstGeom>
        </p:spPr>
      </p:pic>
    </p:spTree>
    <p:extLst>
      <p:ext uri="{BB962C8B-B14F-4D97-AF65-F5344CB8AC3E}">
        <p14:creationId xmlns:p14="http://schemas.microsoft.com/office/powerpoint/2010/main" val="397306122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a:xfrm>
            <a:off x="685800" y="6412447"/>
            <a:ext cx="4114800" cy="228600"/>
          </a:xfrm>
          <a:prstGeom prst="rect">
            <a:avLst/>
          </a:prstGeom>
        </p:spPr>
        <p:txBody>
          <a:bodyPr/>
          <a:lstStyle/>
          <a:p>
            <a:fld id="{2E3502A7-4953-4248-9C90-F38E3369A26B}" type="datetimeFigureOut">
              <a:rPr lang="en-US" smtClean="0"/>
              <a:t>2/19/2017</a:t>
            </a:fld>
            <a:endParaRPr lang="en-US"/>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lvl1pPr>
              <a:defRPr>
                <a:solidFill>
                  <a:srgbClr val="FFFFFF">
                    <a:alpha val="20000"/>
                  </a:srgbClr>
                </a:solidFill>
              </a:defRPr>
            </a:lvl1pPr>
          </a:lstStyle>
          <a:p>
            <a:fld id="{B76EA12D-8CE7-4A93-BE25-B64E43E4FAD3}" type="slidenum">
              <a:rPr lang="en-US" smtClean="0"/>
              <a:t>‹#›</a:t>
            </a:fld>
            <a:endParaRPr lang="en-US"/>
          </a:p>
        </p:txBody>
      </p:sp>
    </p:spTree>
    <p:extLst>
      <p:ext uri="{BB962C8B-B14F-4D97-AF65-F5344CB8AC3E}">
        <p14:creationId xmlns:p14="http://schemas.microsoft.com/office/powerpoint/2010/main" val="2963434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087428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44516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133507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105143739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6974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677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570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952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4726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994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288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8475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2086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68966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171466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70630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30586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673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143179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7984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406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986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11944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268568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70160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94908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39" y="1038194"/>
            <a:ext cx="11653523" cy="561290"/>
          </a:xfrm>
        </p:spPr>
        <p:txBody>
          <a:bodyPr/>
          <a:lstStyle>
            <a:lvl1pPr marL="0" indent="0">
              <a:buNone/>
              <a:defRPr sz="2745">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51984469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95698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92180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6783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303323"/>
      </p:ext>
    </p:extLst>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41783126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621968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6331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1642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08943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1386345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6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89746829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5"/>
            <a:ext cx="5378548" cy="2528826"/>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530894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515826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19016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_Vuota">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www.wpc2016.it – info@wpc2016.it - +39 02 365738.11</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
        <p:nvSpPr>
          <p:cNvPr id="8" name="Rectangle 37"/>
          <p:cNvSpPr/>
          <p:nvPr userDrawn="1"/>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Immagin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6044" y="6356350"/>
            <a:ext cx="1080000" cy="295308"/>
          </a:xfrm>
          <a:prstGeom prst="rect">
            <a:avLst/>
          </a:prstGeom>
        </p:spPr>
      </p:pic>
      <p:sp>
        <p:nvSpPr>
          <p:cNvPr id="11" name="Content Placeholder 2"/>
          <p:cNvSpPr>
            <a:spLocks noGrp="1"/>
          </p:cNvSpPr>
          <p:nvPr>
            <p:ph idx="1"/>
          </p:nvPr>
        </p:nvSpPr>
        <p:spPr>
          <a:xfrm>
            <a:off x="598911" y="1583870"/>
            <a:ext cx="10585558" cy="4400877"/>
          </a:xfrm>
        </p:spPr>
        <p:txBody>
          <a:bodyPr/>
          <a:lstStyle>
            <a:lvl1pPr marL="342900" indent="-342900">
              <a:buFont typeface="Arial" panose="020B0604020202020204" pitchFamily="34" charset="0"/>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p:cNvSpPr>
            <a:spLocks noGrp="1"/>
          </p:cNvSpPr>
          <p:nvPr>
            <p:ph type="title"/>
          </p:nvPr>
        </p:nvSpPr>
        <p:spPr>
          <a:xfrm>
            <a:off x="2798413" y="854100"/>
            <a:ext cx="8386055" cy="562808"/>
          </a:xfrm>
          <a:prstGeom prst="rect">
            <a:avLst/>
          </a:prstGeo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3" name="Rettangolo 12"/>
          <p:cNvSpPr/>
          <p:nvPr userDrawn="1"/>
        </p:nvSpPr>
        <p:spPr>
          <a:xfrm>
            <a:off x="469558" y="461319"/>
            <a:ext cx="2199503" cy="749643"/>
          </a:xfrm>
          <a:prstGeom prst="rect">
            <a:avLst/>
          </a:prstGeom>
          <a:solidFill>
            <a:srgbClr val="FFFFFF"/>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it-IT"/>
          </a:p>
        </p:txBody>
      </p:sp>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910" y="572476"/>
            <a:ext cx="1921870" cy="540140"/>
          </a:xfrm>
          <a:prstGeom prst="rect">
            <a:avLst/>
          </a:prstGeom>
        </p:spPr>
      </p:pic>
    </p:spTree>
    <p:extLst>
      <p:ext uri="{BB962C8B-B14F-4D97-AF65-F5344CB8AC3E}">
        <p14:creationId xmlns:p14="http://schemas.microsoft.com/office/powerpoint/2010/main" val="1360199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590378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147736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0B561014-E1F6-460C-8D2E-A46113450FD8}" type="datetimeFigureOut">
              <a:rPr lang="it-IT" smtClean="0"/>
              <a:t>19/02/2017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2725233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61221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069350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13942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9087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00603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17741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6406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06258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708186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203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561014-E1F6-460C-8D2E-A46113450FD8}" type="datetimeFigureOut">
              <a:rPr lang="it-IT" smtClean="0"/>
              <a:t>19/02/2017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4918060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266057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568709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4163097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339495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021336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145951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175948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84820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24" t="16683"/>
          <a:stretch/>
        </p:blipFill>
        <p:spPr>
          <a:xfrm>
            <a:off x="0" y="0"/>
            <a:ext cx="12192000" cy="6858001"/>
          </a:xfrm>
          <a:prstGeom prst="rect">
            <a:avLst/>
          </a:prstGeom>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spTree>
    <p:extLst>
      <p:ext uri="{BB962C8B-B14F-4D97-AF65-F5344CB8AC3E}">
        <p14:creationId xmlns:p14="http://schemas.microsoft.com/office/powerpoint/2010/main" val="4272467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5" y="-1221421"/>
            <a:ext cx="12176805" cy="8112776"/>
          </a:xfrm>
          <a:prstGeom prst="rect">
            <a:avLst/>
          </a:prstGeom>
        </p:spPr>
      </p:pic>
      <p:sp>
        <p:nvSpPr>
          <p:cNvPr id="6" name="Rectangle 5"/>
          <p:cNvSpPr/>
          <p:nvPr/>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9496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p:cNvSpPr>
            <a:spLocks noGrp="1"/>
          </p:cNvSpPr>
          <p:nvPr>
            <p:ph type="dt" sz="half" idx="10"/>
          </p:nvPr>
        </p:nvSpPr>
        <p:spPr/>
        <p:txBody>
          <a:bodyPr/>
          <a:lstStyle/>
          <a:p>
            <a:fld id="{0B561014-E1F6-460C-8D2E-A46113450FD8}" type="datetimeFigureOut">
              <a:rPr lang="it-IT" smtClean="0"/>
              <a:t>19/02/2017</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656275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052" t="19585" r="678" b="1967"/>
          <a:stretch/>
        </p:blipFill>
        <p:spPr>
          <a:xfrm flipH="1">
            <a:off x="-1" y="0"/>
            <a:ext cx="12191999" cy="6848462"/>
          </a:xfrm>
          <a:prstGeom prst="rect">
            <a:avLst/>
          </a:prstGeom>
        </p:spPr>
      </p:pic>
      <p:sp>
        <p:nvSpPr>
          <p:cNvPr id="6" name="Rectangle 5"/>
          <p:cNvSpPr/>
          <p:nvPr/>
        </p:nvSpPr>
        <p:spPr bwMode="auto">
          <a:xfrm>
            <a:off x="4770437" y="1453414"/>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70437" y="1453414"/>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811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2628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22011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61AD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806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46926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solidFill>
                  <a:srgbClr val="0072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7861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5"/>
            <a:ext cx="5378548" cy="2528826"/>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23126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9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87311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393484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40085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p:cNvSpPr>
            <a:spLocks noGrp="1"/>
          </p:cNvSpPr>
          <p:nvPr>
            <p:ph type="dt" sz="half" idx="10"/>
          </p:nvPr>
        </p:nvSpPr>
        <p:spPr/>
        <p:txBody>
          <a:bodyPr/>
          <a:lstStyle/>
          <a:p>
            <a:fld id="{0B561014-E1F6-460C-8D2E-A46113450FD8}" type="datetimeFigureOut">
              <a:rPr lang="it-IT" smtClean="0"/>
              <a:t>19/02/2017</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774128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89581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120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10473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2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8970354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3722404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6175192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888613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65327182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527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53664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2"/>
          <p:cNvSpPr>
            <a:spLocks noGrp="1"/>
          </p:cNvSpPr>
          <p:nvPr>
            <p:ph type="dt" sz="half" idx="10"/>
          </p:nvPr>
        </p:nvSpPr>
        <p:spPr/>
        <p:txBody>
          <a:bodyPr/>
          <a:lstStyle/>
          <a:p>
            <a:fld id="{0B561014-E1F6-460C-8D2E-A46113450FD8}" type="datetimeFigureOut">
              <a:rPr lang="it-IT" smtClean="0"/>
              <a:t>19/02/2017</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17030869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718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8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909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870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6" name="Object 5"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45"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Rectangle 6"/>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838724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866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4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p:nvSpPr>
        <p:spPr bwMode="auto">
          <a:xfrm>
            <a:off x="272353" y="291072"/>
            <a:ext cx="6271860" cy="62758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19603" y="1643918"/>
            <a:ext cx="5378548" cy="879910"/>
          </a:xfrm>
          <a:prstGeom prst="rect">
            <a:avLst/>
          </a:prstGeom>
        </p:spPr>
        <p:txBody>
          <a:bodyPr lIns="91440" rIns="91440"/>
          <a:lstStyle>
            <a:lvl1pPr>
              <a:defRPr sz="4997" baseline="0">
                <a:solidFill>
                  <a:schemeClr val="bg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3"/>
            <a:ext cx="5378486" cy="851515"/>
          </a:xfrm>
          <a:prstGeom prst="rect">
            <a:avLst/>
          </a:prstGeom>
        </p:spPr>
        <p:txBody>
          <a:bodyPr lIns="91440" rIns="91440"/>
          <a:lstStyle>
            <a:lvl1pPr marL="0" indent="0" algn="l">
              <a:lnSpc>
                <a:spcPts val="2595"/>
              </a:lnSpc>
              <a:buNone/>
              <a:defRPr sz="2115">
                <a:solidFill>
                  <a:schemeClr val="bg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3212583"/>
            <a:ext cx="5392555" cy="557332"/>
          </a:xfrm>
          <a:prstGeom prst="rect">
            <a:avLst/>
          </a:prstGeom>
        </p:spPr>
        <p:txBody>
          <a:bodyPr lIns="91440" rIns="91440"/>
          <a:lstStyle>
            <a:lvl1pPr marL="0" indent="0">
              <a:buNone/>
              <a:defRPr sz="2691" baseline="0">
                <a:solidFill>
                  <a:schemeClr val="bg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1811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5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spTree>
    <p:extLst>
      <p:ext uri="{BB962C8B-B14F-4D97-AF65-F5344CB8AC3E}">
        <p14:creationId xmlns:p14="http://schemas.microsoft.com/office/powerpoint/2010/main" val="3301952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129596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6" name="Picture 5"/>
          <p:cNvPicPr>
            <a:picLocks noChangeAspect="1"/>
          </p:cNvPicPr>
          <p:nvPr userDrawn="1"/>
        </p:nvPicPr>
        <p:blipFill>
          <a:blip r:embed="rId2"/>
          <a:stretch>
            <a:fillRect/>
          </a:stretch>
        </p:blipFill>
        <p:spPr>
          <a:xfrm>
            <a:off x="450203" y="3083652"/>
            <a:ext cx="3227129" cy="692057"/>
          </a:xfrm>
          <a:prstGeom prst="rect">
            <a:avLst/>
          </a:prstGeom>
        </p:spPr>
      </p:pic>
      <p:sp>
        <p:nvSpPr>
          <p:cNvPr id="7"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6317883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561014-E1F6-460C-8D2E-A46113450FD8}" type="datetimeFigureOut">
              <a:rPr lang="it-IT" smtClean="0"/>
              <a:t>19/02/2017</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37317682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p:cNvSpPr>
            <a:spLocks noGrp="1"/>
          </p:cNvSpPr>
          <p:nvPr>
            <p:ph type="dt" sz="half" idx="10"/>
          </p:nvPr>
        </p:nvSpPr>
        <p:spPr/>
        <p:txBody>
          <a:bodyPr/>
          <a:lstStyle/>
          <a:p>
            <a:fld id="{4F714FAA-F813-42CE-A15F-ED61E9A776B2}" type="datetimeFigureOut">
              <a:rPr lang="it-IT" smtClean="0"/>
              <a:t>19/02/2017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31038819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4F714FAA-F813-42CE-A15F-ED61E9A776B2}" type="datetimeFigureOut">
              <a:rPr lang="it-IT" smtClean="0"/>
              <a:t>19/02/2017</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3365583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2"/>
          <p:cNvSpPr>
            <a:spLocks noGrp="1"/>
          </p:cNvSpPr>
          <p:nvPr>
            <p:ph type="dt" sz="half" idx="10"/>
          </p:nvPr>
        </p:nvSpPr>
        <p:spPr/>
        <p:txBody>
          <a:bodyPr/>
          <a:lstStyle/>
          <a:p>
            <a:fld id="{4F714FAA-F813-42CE-A15F-ED61E9A776B2}" type="datetimeFigureOut">
              <a:rPr lang="it-IT" smtClean="0"/>
              <a:t>19/02/2017</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19711141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714FAA-F813-42CE-A15F-ED61E9A776B2}" type="datetimeFigureOut">
              <a:rPr lang="it-IT" smtClean="0"/>
              <a:t>19/02/2017</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11828D5-0817-470D-A54E-83F3D61569A5}" type="slidenum">
              <a:rPr lang="it-IT" smtClean="0"/>
              <a:t>‹#›</a:t>
            </a:fld>
            <a:endParaRPr lang="it-IT"/>
          </a:p>
        </p:txBody>
      </p:sp>
    </p:spTree>
    <p:extLst>
      <p:ext uri="{BB962C8B-B14F-4D97-AF65-F5344CB8AC3E}">
        <p14:creationId xmlns:p14="http://schemas.microsoft.com/office/powerpoint/2010/main" val="3245569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579143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endParaRPr lang="en-US"/>
          </a:p>
        </p:txBody>
      </p:sp>
      <p:sp>
        <p:nvSpPr>
          <p:cNvPr id="7" name="Slide Number Placeholder 6"/>
          <p:cNvSpPr>
            <a:spLocks noGrp="1"/>
          </p:cNvSpPr>
          <p:nvPr>
            <p:ph type="sldNum" sz="quarter" idx="11"/>
          </p:nvPr>
        </p:nvSpPr>
        <p:spPr/>
        <p:txBody>
          <a:bodyPr/>
          <a:lstStyle/>
          <a:p>
            <a:pPr>
              <a:defRPr/>
            </a:pPr>
            <a:fld id="{75FAD755-3BD0-2447-A9DF-109DAABEFD99}" type="slidenum">
              <a:rPr lang="en-US" smtClean="0"/>
              <a:pPr>
                <a:defRPr/>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26338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39" y="1428401"/>
            <a:ext cx="5487085" cy="2009681"/>
          </a:xfrm>
        </p:spPr>
        <p:txBody>
          <a:bodyPr/>
          <a:lstStyle>
            <a:lvl1pPr>
              <a:defRPr sz="5294">
                <a:gradFill>
                  <a:gsLst>
                    <a:gs pos="2917">
                      <a:srgbClr val="FFFFFF"/>
                    </a:gs>
                    <a:gs pos="100000">
                      <a:srgbClr val="FFFFFF"/>
                    </a:gs>
                  </a:gsLst>
                  <a:lin ang="5400000" scaled="0"/>
                </a:gradFill>
              </a:defRPr>
            </a:lvl1pPr>
          </a:lstStyle>
          <a:p>
            <a:r>
              <a:rPr lang="en-US" dirty="0"/>
              <a:t>Click to edit Master title style</a:t>
            </a:r>
          </a:p>
        </p:txBody>
      </p:sp>
      <p:sp>
        <p:nvSpPr>
          <p:cNvPr id="17" name="Subtitle 2"/>
          <p:cNvSpPr>
            <a:spLocks noGrp="1"/>
          </p:cNvSpPr>
          <p:nvPr>
            <p:ph type="subTitle" idx="1"/>
          </p:nvPr>
        </p:nvSpPr>
        <p:spPr>
          <a:xfrm>
            <a:off x="269302" y="4325542"/>
            <a:ext cx="5487022" cy="628890"/>
          </a:xfrm>
        </p:spPr>
        <p:txBody>
          <a:bodyPr/>
          <a:lstStyle>
            <a:lvl1pPr marL="0" indent="0" algn="l">
              <a:lnSpc>
                <a:spcPts val="2647"/>
              </a:lnSpc>
              <a:buNone/>
              <a:defRPr sz="2353">
                <a:gradFill>
                  <a:gsLst>
                    <a:gs pos="2917">
                      <a:srgbClr val="FFFFFF"/>
                    </a:gs>
                    <a:gs pos="100000">
                      <a:srgbClr val="FFFFFF"/>
                    </a:gs>
                  </a:gsLst>
                  <a:lin ang="5400000" scaled="0"/>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467045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3671500543"/>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39" y="1117577"/>
            <a:ext cx="11653523" cy="675634"/>
          </a:xfrm>
          <a:prstGeom prst="rect">
            <a:avLst/>
          </a:prstGeom>
        </p:spPr>
        <p:txBody>
          <a:bodyPr lIns="192024"/>
          <a:lstStyle>
            <a:lvl1pPr marL="0" indent="0">
              <a:buNone/>
              <a:defRPr lang="en-US" sz="2745" kern="1200" smtClean="0">
                <a:gradFill>
                  <a:gsLst>
                    <a:gs pos="2917">
                      <a:schemeClr val="tx2"/>
                    </a:gs>
                    <a:gs pos="100000">
                      <a:schemeClr val="tx2"/>
                    </a:gs>
                  </a:gsLst>
                  <a:lin ang="5400000" scaled="0"/>
                </a:gra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US"/>
              <a:t>Microsoft Con2020fidential</a:t>
            </a: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6726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lang="en-US"/>
              <a:t>Microsoft Con2020fidential</a:t>
            </a: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78194768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561014-E1F6-460C-8D2E-A46113450FD8}" type="datetimeFigureOut">
              <a:rPr lang="it-IT" smtClean="0"/>
              <a:t>19/02/2017</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26347771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815710"/>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r>
              <a:rPr lang="en-US"/>
              <a:t>Microsoft Con2020fidential</a:t>
            </a:r>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764599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5053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r>
              <a:rPr lang="en-US"/>
              <a:t>Microsoft Con2020fidential</a:t>
            </a:r>
          </a:p>
        </p:txBody>
      </p:sp>
      <p:sp>
        <p:nvSpPr>
          <p:cNvPr id="7" name="Slide Number Placeholder 6"/>
          <p:cNvSpPr>
            <a:spLocks noGrp="1"/>
          </p:cNvSpPr>
          <p:nvPr>
            <p:ph type="sldNum" sz="quarter" idx="11"/>
          </p:nvPr>
        </p:nvSpPr>
        <p:spPr/>
        <p:txBody>
          <a:bodyPr/>
          <a:lstStyle/>
          <a:p>
            <a:pPr>
              <a:defRPr/>
            </a:pPr>
            <a:fld id="{75FAD755-3BD0-2447-A9DF-109DAABEFD99}" type="slidenum">
              <a:rPr lang="en-US" smtClean="0"/>
              <a:pPr>
                <a:defRPr/>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3764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r>
              <a:rPr lang="en-US"/>
              <a:t>Microsoft Con2020fidential</a:t>
            </a:r>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36263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6" y="6149922"/>
            <a:ext cx="1383368" cy="296380"/>
          </a:xfrm>
          <a:prstGeom prst="rect">
            <a:avLst/>
          </a:prstGeom>
        </p:spPr>
      </p:pic>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551229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778256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72771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279682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811366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561014-E1F6-460C-8D2E-A46113450FD8}" type="datetimeFigureOut">
              <a:rPr lang="it-IT" smtClean="0"/>
              <a:t>19/02/2017</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0508CBC-223B-44CC-87C5-01E0F5A4F327}" type="slidenum">
              <a:rPr lang="it-IT" smtClean="0"/>
              <a:t>‹#›</a:t>
            </a:fld>
            <a:endParaRPr lang="it-IT"/>
          </a:p>
        </p:txBody>
      </p:sp>
    </p:spTree>
    <p:extLst>
      <p:ext uri="{BB962C8B-B14F-4D97-AF65-F5344CB8AC3E}">
        <p14:creationId xmlns:p14="http://schemas.microsoft.com/office/powerpoint/2010/main" val="20839317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1" y="358"/>
            <a:ext cx="12191999" cy="6840232"/>
          </a:xfrm>
          <a:prstGeom prst="rect">
            <a:avLst/>
          </a:prstGeom>
        </p:spPr>
      </p:pic>
      <p:sp>
        <p:nvSpPr>
          <p:cNvPr id="8" name="Rectangle 7"/>
          <p:cNvSpPr/>
          <p:nvPr userDrawn="1"/>
        </p:nvSpPr>
        <p:spPr bwMode="gray">
          <a:xfrm>
            <a:off x="269239"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9" y="1187620"/>
            <a:ext cx="7171399" cy="2242047"/>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3429667"/>
            <a:ext cx="7171399" cy="2240713"/>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6900032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
        <p:nvSpPr>
          <p:cNvPr id="12" name="Rectangle 11"/>
          <p:cNvSpPr/>
          <p:nvPr userDrawn="1"/>
        </p:nvSpPr>
        <p:spPr bwMode="gray">
          <a:xfrm>
            <a:off x="269239"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2242047"/>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69302" y="3429667"/>
            <a:ext cx="7171399" cy="2240713"/>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07089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39" y="1187625"/>
            <a:ext cx="7171399" cy="2205807"/>
          </a:xfrm>
          <a:noFill/>
        </p:spPr>
        <p:txBody>
          <a:bodyPr lIns="146252" tIns="91409" rIns="146252" bIns="91409" anchor="t" anchorCtr="0"/>
          <a:lstStyle>
            <a:lvl1pPr>
              <a:defRPr sz="5784" spc="-99"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69302" y="3415441"/>
            <a:ext cx="7171399" cy="2232935"/>
          </a:xfrm>
          <a:noFill/>
        </p:spPr>
        <p:txBody>
          <a:bodyPr lIns="146252" tIns="109688" rIns="146252" bIns="109688">
            <a:noAutofit/>
          </a:bodyPr>
          <a:lstStyle>
            <a:lvl1pPr marL="0" indent="0">
              <a:spcBef>
                <a:spcPts val="0"/>
              </a:spcBef>
              <a:buNone/>
              <a:defRPr sz="3235"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4124804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52" tIns="91409" rIns="146252" bIns="91409" anchor="t" anchorCtr="0"/>
          <a:lstStyle>
            <a:lvl1pPr>
              <a:defRPr sz="5196" spc="-99"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9"/>
            <a:ext cx="7171399" cy="1789991"/>
          </a:xfrm>
        </p:spPr>
        <p:txBody>
          <a:bodyPr tIns="109688" bIns="109688">
            <a:noAutofit/>
          </a:bodyPr>
          <a:lstStyle>
            <a:lvl1pPr marL="0" indent="0">
              <a:spcBef>
                <a:spcPts val="0"/>
              </a:spcBef>
              <a:buNone/>
              <a:defRPr sz="3235">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3788530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2" y="2082443"/>
            <a:ext cx="7171399" cy="1794808"/>
          </a:xfrm>
          <a:noFill/>
        </p:spPr>
        <p:txBody>
          <a:bodyPr lIns="146252" tIns="91409" rIns="146252" bIns="91409" anchor="t" anchorCtr="0"/>
          <a:lstStyle>
            <a:lvl1pPr>
              <a:defRPr sz="5196" spc="-99"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69302" y="3877259"/>
            <a:ext cx="7171399" cy="1789991"/>
          </a:xfrm>
        </p:spPr>
        <p:txBody>
          <a:bodyPr tIns="109688" bIns="109688">
            <a:noAutofit/>
          </a:bodyPr>
          <a:lstStyle>
            <a:lvl1pPr marL="0" indent="0">
              <a:spcBef>
                <a:spcPts val="0"/>
              </a:spcBef>
              <a:buNone/>
              <a:defRPr sz="3235">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13670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2" y="1187620"/>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9705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0"/>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39" y="1187620"/>
            <a:ext cx="7171399" cy="1793108"/>
          </a:xfrm>
          <a:noFill/>
        </p:spPr>
        <p:txBody>
          <a:bodyPr lIns="146252" tIns="91409" rIns="146252" bIns="91409" anchor="t" anchorCtr="0"/>
          <a:lstStyle>
            <a:lvl1pPr>
              <a:defRPr sz="5784" spc="-99"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69302" y="2971385"/>
            <a:ext cx="7171399" cy="1794661"/>
          </a:xfrm>
          <a:noFill/>
        </p:spPr>
        <p:txBody>
          <a:bodyPr lIns="146252" tIns="109688" rIns="146252" bIns="109688">
            <a:noAutofit/>
          </a:bodyPr>
          <a:lstStyle>
            <a:lvl1pPr marL="0" indent="0">
              <a:spcBef>
                <a:spcPts val="0"/>
              </a:spcBef>
              <a:buNone/>
              <a:defRPr sz="3235"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1542038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5717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1546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11570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63.xml"/><Relationship Id="rId1"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64.xml"/></Relationships>
</file>

<file path=ppt/slideMasters/_rels/slideMaster12.xml.rels><?xml version="1.0" encoding="UTF-8" standalone="yes"?>
<Relationships xmlns="http://schemas.openxmlformats.org/package/2006/relationships"><Relationship Id="rId3" Type="http://schemas.openxmlformats.org/officeDocument/2006/relationships/vmlDrawing" Target="../drawings/vmlDrawing8.vml"/><Relationship Id="rId2" Type="http://schemas.openxmlformats.org/officeDocument/2006/relationships/theme" Target="../theme/theme12.xml"/><Relationship Id="rId1" Type="http://schemas.openxmlformats.org/officeDocument/2006/relationships/slideLayout" Target="../slideLayouts/slideLayout165.xml"/><Relationship Id="rId6" Type="http://schemas.openxmlformats.org/officeDocument/2006/relationships/image" Target="../media/image32.emf"/><Relationship Id="rId5" Type="http://schemas.openxmlformats.org/officeDocument/2006/relationships/oleObject" Target="../embeddings/oleObject8.bin"/><Relationship Id="rId4" Type="http://schemas.openxmlformats.org/officeDocument/2006/relationships/tags" Target="../tags/tag8.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67.xml"/><Relationship Id="rId1" Type="http://schemas.openxmlformats.org/officeDocument/2006/relationships/slideLayout" Target="../slideLayouts/slideLayout166.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70.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5" Type="http://schemas.openxmlformats.org/officeDocument/2006/relationships/theme" Target="../theme/theme14.xml"/><Relationship Id="rId4" Type="http://schemas.openxmlformats.org/officeDocument/2006/relationships/slideLayout" Target="../slideLayouts/slideLayout171.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74.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image" Target="../media/image4.png"/><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vmlDrawing" Target="../drawings/vmlDrawing1.v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4.xml"/><Relationship Id="rId38" Type="http://schemas.openxmlformats.org/officeDocument/2006/relationships/image" Target="../media/image2.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oleObject" Target="../embeddings/oleObject1.bin"/><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ags" Target="../tags/tag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5" Type="http://schemas.openxmlformats.org/officeDocument/2006/relationships/theme" Target="../theme/theme5.xml"/><Relationship Id="rId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75.xml"/><Relationship Id="rId1"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10" Type="http://schemas.openxmlformats.org/officeDocument/2006/relationships/theme" Target="../theme/theme7.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47" Type="http://schemas.openxmlformats.org/officeDocument/2006/relationships/slideLayout" Target="../slideLayouts/slideLayout131.xml"/><Relationship Id="rId50" Type="http://schemas.openxmlformats.org/officeDocument/2006/relationships/slideLayout" Target="../slideLayouts/slideLayout134.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slideLayout" Target="../slideLayouts/slideLayout130.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53" Type="http://schemas.openxmlformats.org/officeDocument/2006/relationships/theme" Target="../theme/theme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49" Type="http://schemas.openxmlformats.org/officeDocument/2006/relationships/slideLayout" Target="../slideLayouts/slideLayout133.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52" Type="http://schemas.openxmlformats.org/officeDocument/2006/relationships/slideLayout" Target="../slideLayouts/slideLayout13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 Id="rId48" Type="http://schemas.openxmlformats.org/officeDocument/2006/relationships/slideLayout" Target="../slideLayouts/slideLayout132.xml"/><Relationship Id="rId8" Type="http://schemas.openxmlformats.org/officeDocument/2006/relationships/slideLayout" Target="../slideLayouts/slideLayout92.xml"/><Relationship Id="rId51" Type="http://schemas.openxmlformats.org/officeDocument/2006/relationships/slideLayout" Target="../slideLayouts/slideLayout13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theme" Target="../theme/theme9.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61014-E1F6-460C-8D2E-A46113450FD8}" type="datetimeFigureOut">
              <a:rPr lang="it-IT" smtClean="0"/>
              <a:t>19/02/2017</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508CBC-223B-44CC-87C5-01E0F5A4F327}" type="slidenum">
              <a:rPr lang="it-IT" smtClean="0"/>
              <a:t>‹#›</a:t>
            </a:fld>
            <a:endParaRPr lang="it-IT"/>
          </a:p>
        </p:txBody>
      </p:sp>
    </p:spTree>
    <p:extLst>
      <p:ext uri="{BB962C8B-B14F-4D97-AF65-F5344CB8AC3E}">
        <p14:creationId xmlns:p14="http://schemas.microsoft.com/office/powerpoint/2010/main" val="859387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6040721"/>
      </p:ext>
    </p:extLst>
  </p:cSld>
  <p:clrMap bg1="lt1" tx1="dk1" bg2="lt2" tx2="dk2" accent1="accent1" accent2="accent2" accent3="accent3" accent4="accent4" accent5="accent5" accent6="accent6" hlink="hlink" folHlink="folHlink"/>
  <p:sldLayoutIdLst>
    <p:sldLayoutId id="2147483846" r:id="rId1"/>
    <p:sldLayoutId id="2147483847"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0AFC7-7371-4A89-A8FA-1019EC324CDE}" type="datetimeFigureOut">
              <a:rPr lang="en-US" smtClean="0"/>
              <a:t>2/19/2017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A24A92-B1D4-49C9-9B2A-BB78325689C0}" type="slidenum">
              <a:rPr lang="en-US" smtClean="0"/>
              <a:t>‹#›</a:t>
            </a:fld>
            <a:endParaRPr lang="en-US"/>
          </a:p>
        </p:txBody>
      </p:sp>
    </p:spTree>
    <p:extLst>
      <p:ext uri="{BB962C8B-B14F-4D97-AF65-F5344CB8AC3E}">
        <p14:creationId xmlns:p14="http://schemas.microsoft.com/office/powerpoint/2010/main" val="2195796064"/>
      </p:ext>
    </p:extLst>
  </p:cSld>
  <p:clrMap bg1="lt1" tx1="dk1" bg2="lt2" tx2="dk2" accent1="accent1" accent2="accent2" accent3="accent3" accent4="accent4" accent5="accent5" accent6="accent6" hlink="hlink" folHlink="folHlink"/>
  <p:sldLayoutIdLst>
    <p:sldLayoutId id="2147483850"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37" name="think-cell Slide" r:id="rId5" imgW="378" imgH="377" progId="TCLayout.ActiveDocument.1">
                  <p:embed/>
                </p:oleObj>
              </mc:Choice>
              <mc:Fallback>
                <p:oleObj name="think-cell Slide" r:id="rId5" imgW="378" imgH="377" progId="TCLayout.ActiveDocument.1">
                  <p:embed/>
                  <p:pic>
                    <p:nvPicPr>
                      <p:cNvPr id="3" name="Object 2"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671925306"/>
      </p:ext>
    </p:extLst>
  </p:cSld>
  <p:clrMap bg1="lt1" tx1="dk1" bg2="lt2" tx2="dk2" accent1="accent1" accent2="accent2" accent3="accent3" accent4="accent4" accent5="accent5" accent6="accent6" hlink="hlink" folHlink="folHlink"/>
  <p:sldLayoutIdLst>
    <p:sldLayoutId id="2147483852" r:id="rId1"/>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0" tIns="91440" rIns="0"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308933"/>
            <a:ext cx="11653521" cy="2184808"/>
          </a:xfrm>
          <a:prstGeom prst="rect">
            <a:avLst/>
          </a:prstGeom>
        </p:spPr>
        <p:txBody>
          <a:bodyPr vert="horz" wrap="square" lIns="0" tIns="91440" rIns="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012080491"/>
      </p:ext>
    </p:extLst>
  </p:cSld>
  <p:clrMap bg1="lt1" tx1="dk1" bg2="lt2" tx2="dk2" accent1="accent1" accent2="accent2" accent3="accent3" accent4="accent4" accent5="accent5" accent6="accent6" hlink="hlink" folHlink="folHlink"/>
  <p:sldLayoutIdLst>
    <p:sldLayoutId id="2147483854" r:id="rId1"/>
    <p:sldLayoutId id="2147483855" r:id="rId2"/>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83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64233264"/>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60" r:id="rId3"/>
    <p:sldLayoutId id="2147483861"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endParaRPr lang="en-US"/>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dirty="0"/>
          </a:p>
        </p:txBody>
      </p:sp>
    </p:spTree>
    <p:extLst>
      <p:ext uri="{BB962C8B-B14F-4D97-AF65-F5344CB8AC3E}">
        <p14:creationId xmlns:p14="http://schemas.microsoft.com/office/powerpoint/2010/main" val="4048175317"/>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2/19/2017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700650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2/19/2017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7244724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p:custDataLst>
              <p:tags r:id="rId35"/>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73" name="think-cell Slide" r:id="rId37" imgW="270" imgH="270" progId="TCLayout.ActiveDocument.1">
                  <p:embed/>
                </p:oleObj>
              </mc:Choice>
              <mc:Fallback>
                <p:oleObj name="think-cell Slide" r:id="rId37" imgW="270" imgH="270" progId="TCLayout.ActiveDocument.1">
                  <p:embed/>
                  <p:pic>
                    <p:nvPicPr>
                      <p:cNvPr id="6" name="Object 5" hidden="1"/>
                      <p:cNvPicPr/>
                      <p:nvPr/>
                    </p:nvPicPr>
                    <p:blipFill>
                      <a:blip r:embed="rId38"/>
                      <a:stretch>
                        <a:fillRect/>
                      </a:stretch>
                    </p:blipFill>
                    <p:spPr>
                      <a:xfrm>
                        <a:off x="1557" y="1558"/>
                        <a:ext cx="1556" cy="1556"/>
                      </a:xfrm>
                      <a:prstGeom prst="rect">
                        <a:avLst/>
                      </a:prstGeom>
                    </p:spPr>
                  </p:pic>
                </p:oleObj>
              </mc:Fallback>
            </mc:AlternateContent>
          </a:graphicData>
        </a:graphic>
      </p:graphicFrame>
      <p:pic>
        <p:nvPicPr>
          <p:cNvPr id="7" name="Picture 6"/>
          <p:cNvPicPr>
            <a:picLocks noChangeAspect="1"/>
          </p:cNvPicPr>
          <p:nvPr userDrawn="1"/>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8967304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14FAA-F813-42CE-A15F-ED61E9A776B2}" type="datetimeFigureOut">
              <a:rPr lang="it-IT" smtClean="0"/>
              <a:t>19/02/2017</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828D5-0817-470D-A54E-83F3D61569A5}" type="slidenum">
              <a:rPr lang="it-IT" smtClean="0"/>
              <a:t>‹#›</a:t>
            </a:fld>
            <a:endParaRPr lang="it-IT"/>
          </a:p>
        </p:txBody>
      </p:sp>
    </p:spTree>
    <p:extLst>
      <p:ext uri="{BB962C8B-B14F-4D97-AF65-F5344CB8AC3E}">
        <p14:creationId xmlns:p14="http://schemas.microsoft.com/office/powerpoint/2010/main" val="26455368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endParaRPr lang="en-US"/>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dirty="0"/>
          </a:p>
        </p:txBody>
      </p:sp>
    </p:spTree>
    <p:extLst>
      <p:ext uri="{BB962C8B-B14F-4D97-AF65-F5344CB8AC3E}">
        <p14:creationId xmlns:p14="http://schemas.microsoft.com/office/powerpoint/2010/main" val="2358232597"/>
      </p:ext>
    </p:extLst>
  </p:cSld>
  <p:clrMap bg1="lt1" tx1="dk1" bg2="lt2" tx2="dk2" accent1="accent1" accent2="accent2" accent3="accent3" accent4="accent4" accent5="accent5" accent6="accent6" hlink="hlink" folHlink="folHlink"/>
  <p:sldLayoutIdLst>
    <p:sldLayoutId id="2147483754" r:id="rId1"/>
    <p:sldLayoutId id="2147483755" r:id="rId2"/>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r>
              <a:rPr lang="en-US"/>
              <a:t>Microsoft Con2020fidential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dirty="0"/>
          </a:p>
        </p:txBody>
      </p:sp>
    </p:spTree>
    <p:extLst>
      <p:ext uri="{BB962C8B-B14F-4D97-AF65-F5344CB8AC3E}">
        <p14:creationId xmlns:p14="http://schemas.microsoft.com/office/powerpoint/2010/main" val="9758564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21791"/>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094967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Lst>
  <p:transition>
    <p:fade/>
  </p:transition>
  <p:hf hdr="0" ftr="0" dt="0"/>
  <p:txStyles>
    <p:titleStyle>
      <a:lvl1pPr algn="l" defTabSz="914036"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23" marR="0" indent="-336023" algn="l" defTabSz="914036"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484" marR="0" indent="-236460" algn="l" defTabSz="91403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5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8069"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8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9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61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635"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654"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036" rtl="0" eaLnBrk="1" latinLnBrk="0" hangingPunct="1">
        <a:defRPr sz="1765" kern="1200">
          <a:solidFill>
            <a:schemeClr val="tx1"/>
          </a:solidFill>
          <a:latin typeface="+mn-lt"/>
          <a:ea typeface="+mn-ea"/>
          <a:cs typeface="+mn-cs"/>
        </a:defRPr>
      </a:lvl1pPr>
      <a:lvl2pPr marL="457019" algn="l" defTabSz="914036" rtl="0" eaLnBrk="1" latinLnBrk="0" hangingPunct="1">
        <a:defRPr sz="1765" kern="1200">
          <a:solidFill>
            <a:schemeClr val="tx1"/>
          </a:solidFill>
          <a:latin typeface="+mn-lt"/>
          <a:ea typeface="+mn-ea"/>
          <a:cs typeface="+mn-cs"/>
        </a:defRPr>
      </a:lvl2pPr>
      <a:lvl3pPr marL="914036" algn="l" defTabSz="914036" rtl="0" eaLnBrk="1" latinLnBrk="0" hangingPunct="1">
        <a:defRPr sz="1765" kern="1200">
          <a:solidFill>
            <a:schemeClr val="tx1"/>
          </a:solidFill>
          <a:latin typeface="+mn-lt"/>
          <a:ea typeface="+mn-ea"/>
          <a:cs typeface="+mn-cs"/>
        </a:defRPr>
      </a:lvl3pPr>
      <a:lvl4pPr marL="1371054" algn="l" defTabSz="914036" rtl="0" eaLnBrk="1" latinLnBrk="0" hangingPunct="1">
        <a:defRPr sz="1765" kern="1200">
          <a:solidFill>
            <a:schemeClr val="tx1"/>
          </a:solidFill>
          <a:latin typeface="+mn-lt"/>
          <a:ea typeface="+mn-ea"/>
          <a:cs typeface="+mn-cs"/>
        </a:defRPr>
      </a:lvl4pPr>
      <a:lvl5pPr marL="1828070" algn="l" defTabSz="914036" rtl="0" eaLnBrk="1" latinLnBrk="0" hangingPunct="1">
        <a:defRPr sz="1765" kern="1200">
          <a:solidFill>
            <a:schemeClr val="tx1"/>
          </a:solidFill>
          <a:latin typeface="+mn-lt"/>
          <a:ea typeface="+mn-ea"/>
          <a:cs typeface="+mn-cs"/>
        </a:defRPr>
      </a:lvl5pPr>
      <a:lvl6pPr marL="2285090" algn="l" defTabSz="914036" rtl="0" eaLnBrk="1" latinLnBrk="0" hangingPunct="1">
        <a:defRPr sz="1765" kern="1200">
          <a:solidFill>
            <a:schemeClr val="tx1"/>
          </a:solidFill>
          <a:latin typeface="+mn-lt"/>
          <a:ea typeface="+mn-ea"/>
          <a:cs typeface="+mn-cs"/>
        </a:defRPr>
      </a:lvl6pPr>
      <a:lvl7pPr marL="2742107" algn="l" defTabSz="914036" rtl="0" eaLnBrk="1" latinLnBrk="0" hangingPunct="1">
        <a:defRPr sz="1765" kern="1200">
          <a:solidFill>
            <a:schemeClr val="tx1"/>
          </a:solidFill>
          <a:latin typeface="+mn-lt"/>
          <a:ea typeface="+mn-ea"/>
          <a:cs typeface="+mn-cs"/>
        </a:defRPr>
      </a:lvl7pPr>
      <a:lvl8pPr marL="3199126" algn="l" defTabSz="914036" rtl="0" eaLnBrk="1" latinLnBrk="0" hangingPunct="1">
        <a:defRPr sz="1765" kern="1200">
          <a:solidFill>
            <a:schemeClr val="tx1"/>
          </a:solidFill>
          <a:latin typeface="+mn-lt"/>
          <a:ea typeface="+mn-ea"/>
          <a:cs typeface="+mn-cs"/>
        </a:defRPr>
      </a:lvl8pPr>
      <a:lvl9pPr marL="3656145" algn="l" defTabSz="914036"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998459851"/>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2.xml"/><Relationship Id="rId7" Type="http://schemas.openxmlformats.org/officeDocument/2006/relationships/slideLayout" Target="../slideLayouts/slideLayout5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image" Target="../media/image57.png"/><Relationship Id="rId4" Type="http://schemas.openxmlformats.org/officeDocument/2006/relationships/tags" Target="../tags/tag13.xml"/><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9.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ure/azure-iot-sdks" TargetMode="External"/><Relationship Id="rId2" Type="http://schemas.openxmlformats.org/officeDocument/2006/relationships/image" Target="../media/image58.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slideLayout" Target="../slideLayouts/slideLayout53.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2" Type="http://schemas.openxmlformats.org/officeDocument/2006/relationships/tags" Target="../tags/tag17.xml"/><Relationship Id="rId16" Type="http://schemas.openxmlformats.org/officeDocument/2006/relationships/image" Target="../media/image57.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image" Target="../media/image56.png"/><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3.xml"/><Relationship Id="rId1" Type="http://schemas.openxmlformats.org/officeDocument/2006/relationships/themeOverride" Target="../theme/themeOverride1.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3.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2.xml"/><Relationship Id="rId1" Type="http://schemas.openxmlformats.org/officeDocument/2006/relationships/slideLayout" Target="../slideLayouts/slideLayout1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4.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2.xml"/></Relationships>
</file>

<file path=ppt/slides/_rels/slide3.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emf"/><Relationship Id="rId7" Type="http://schemas.openxmlformats.org/officeDocument/2006/relationships/image" Target="../media/image39.jpeg"/><Relationship Id="rId12" Type="http://schemas.openxmlformats.org/officeDocument/2006/relationships/image" Target="../media/image44.jpeg"/><Relationship Id="rId17" Type="http://schemas.openxmlformats.org/officeDocument/2006/relationships/image" Target="../media/image49.png"/><Relationship Id="rId2" Type="http://schemas.openxmlformats.org/officeDocument/2006/relationships/notesSlide" Target="../notesSlides/notesSlide2.xml"/><Relationship Id="rId16" Type="http://schemas.openxmlformats.org/officeDocument/2006/relationships/image" Target="../media/image48.png"/><Relationship Id="rId1" Type="http://schemas.openxmlformats.org/officeDocument/2006/relationships/slideLayout" Target="../slideLayouts/slideLayout30.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5" Type="http://schemas.openxmlformats.org/officeDocument/2006/relationships/image" Target="../media/image47.png"/><Relationship Id="rId10" Type="http://schemas.openxmlformats.org/officeDocument/2006/relationships/image" Target="../media/image42.jpe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jpeg"/><Relationship Id="rId1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xml"/><Relationship Id="rId1" Type="http://schemas.openxmlformats.org/officeDocument/2006/relationships/slideLayout" Target="../slideLayouts/slideLayout165.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65.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67.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715629" y="1885157"/>
            <a:ext cx="3108854" cy="3087688"/>
            <a:chOff x="9258754" y="2377440"/>
            <a:chExt cx="3730625" cy="3705225"/>
          </a:xfrm>
        </p:grpSpPr>
        <p:sp>
          <p:nvSpPr>
            <p:cNvPr id="11" name="Oval 10"/>
            <p:cNvSpPr/>
            <p:nvPr/>
          </p:nvSpPr>
          <p:spPr>
            <a:xfrm rot="18900000">
              <a:off x="9395235" y="2504978"/>
              <a:ext cx="3425372" cy="3425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1" name="Group 30"/>
            <p:cNvGrpSpPr/>
            <p:nvPr/>
          </p:nvGrpSpPr>
          <p:grpSpPr>
            <a:xfrm>
              <a:off x="9258754" y="2377440"/>
              <a:ext cx="3730625" cy="3705225"/>
              <a:chOff x="9258754" y="2377440"/>
              <a:chExt cx="3730625" cy="3705225"/>
            </a:xfrm>
          </p:grpSpPr>
          <p:sp>
            <p:nvSpPr>
              <p:cNvPr id="30" name="Freeform 29"/>
              <p:cNvSpPr/>
              <p:nvPr/>
            </p:nvSpPr>
            <p:spPr>
              <a:xfrm>
                <a:off x="9366352" y="4176642"/>
                <a:ext cx="3493863" cy="1802128"/>
              </a:xfrm>
              <a:custGeom>
                <a:avLst/>
                <a:gdLst>
                  <a:gd name="connsiteX0" fmla="*/ 221811 w 3762180"/>
                  <a:gd name="connsiteY0" fmla="*/ 25926 h 1784387"/>
                  <a:gd name="connsiteX1" fmla="*/ 3410488 w 3762180"/>
                  <a:gd name="connsiteY1" fmla="*/ 25926 h 1784387"/>
                  <a:gd name="connsiteX2" fmla="*/ 3644950 w 3762180"/>
                  <a:gd name="connsiteY2" fmla="*/ 37649 h 1784387"/>
                  <a:gd name="connsiteX3" fmla="*/ 3738734 w 3762180"/>
                  <a:gd name="connsiteY3" fmla="*/ 84541 h 1784387"/>
                  <a:gd name="connsiteX4" fmla="*/ 3762180 w 3762180"/>
                  <a:gd name="connsiteY4" fmla="*/ 154880 h 1784387"/>
                  <a:gd name="connsiteX5" fmla="*/ 3750457 w 3762180"/>
                  <a:gd name="connsiteY5" fmla="*/ 377618 h 1784387"/>
                  <a:gd name="connsiteX6" fmla="*/ 3680119 w 3762180"/>
                  <a:gd name="connsiteY6" fmla="*/ 518295 h 1784387"/>
                  <a:gd name="connsiteX7" fmla="*/ 3644950 w 3762180"/>
                  <a:gd name="connsiteY7" fmla="*/ 600356 h 1784387"/>
                  <a:gd name="connsiteX8" fmla="*/ 3621503 w 3762180"/>
                  <a:gd name="connsiteY8" fmla="*/ 623803 h 1784387"/>
                  <a:gd name="connsiteX9" fmla="*/ 3609780 w 3762180"/>
                  <a:gd name="connsiteY9" fmla="*/ 670695 h 1784387"/>
                  <a:gd name="connsiteX10" fmla="*/ 3598057 w 3762180"/>
                  <a:gd name="connsiteY10" fmla="*/ 705864 h 1784387"/>
                  <a:gd name="connsiteX11" fmla="*/ 3586334 w 3762180"/>
                  <a:gd name="connsiteY11" fmla="*/ 776203 h 1784387"/>
                  <a:gd name="connsiteX12" fmla="*/ 3562888 w 3762180"/>
                  <a:gd name="connsiteY12" fmla="*/ 869987 h 1784387"/>
                  <a:gd name="connsiteX13" fmla="*/ 3515996 w 3762180"/>
                  <a:gd name="connsiteY13" fmla="*/ 940326 h 1784387"/>
                  <a:gd name="connsiteX14" fmla="*/ 3504273 w 3762180"/>
                  <a:gd name="connsiteY14" fmla="*/ 975495 h 1784387"/>
                  <a:gd name="connsiteX15" fmla="*/ 3457380 w 3762180"/>
                  <a:gd name="connsiteY15" fmla="*/ 1045833 h 1784387"/>
                  <a:gd name="connsiteX16" fmla="*/ 3422211 w 3762180"/>
                  <a:gd name="connsiteY16" fmla="*/ 1116172 h 1784387"/>
                  <a:gd name="connsiteX17" fmla="*/ 3387042 w 3762180"/>
                  <a:gd name="connsiteY17" fmla="*/ 1186510 h 1784387"/>
                  <a:gd name="connsiteX18" fmla="*/ 3340150 w 3762180"/>
                  <a:gd name="connsiteY18" fmla="*/ 1245126 h 1784387"/>
                  <a:gd name="connsiteX19" fmla="*/ 3258088 w 3762180"/>
                  <a:gd name="connsiteY19" fmla="*/ 1338910 h 1784387"/>
                  <a:gd name="connsiteX20" fmla="*/ 3199473 w 3762180"/>
                  <a:gd name="connsiteY20" fmla="*/ 1385803 h 1784387"/>
                  <a:gd name="connsiteX21" fmla="*/ 3164303 w 3762180"/>
                  <a:gd name="connsiteY21" fmla="*/ 1420972 h 1784387"/>
                  <a:gd name="connsiteX22" fmla="*/ 3129134 w 3762180"/>
                  <a:gd name="connsiteY22" fmla="*/ 1432695 h 1784387"/>
                  <a:gd name="connsiteX23" fmla="*/ 3093965 w 3762180"/>
                  <a:gd name="connsiteY23" fmla="*/ 1456141 h 1784387"/>
                  <a:gd name="connsiteX24" fmla="*/ 3058796 w 3762180"/>
                  <a:gd name="connsiteY24" fmla="*/ 1467864 h 1784387"/>
                  <a:gd name="connsiteX25" fmla="*/ 3023627 w 3762180"/>
                  <a:gd name="connsiteY25" fmla="*/ 1491310 h 1784387"/>
                  <a:gd name="connsiteX26" fmla="*/ 2953288 w 3762180"/>
                  <a:gd name="connsiteY26" fmla="*/ 1514756 h 1784387"/>
                  <a:gd name="connsiteX27" fmla="*/ 2894673 w 3762180"/>
                  <a:gd name="connsiteY27" fmla="*/ 1561649 h 1784387"/>
                  <a:gd name="connsiteX28" fmla="*/ 2859503 w 3762180"/>
                  <a:gd name="connsiteY28" fmla="*/ 1573372 h 1784387"/>
                  <a:gd name="connsiteX29" fmla="*/ 2789165 w 3762180"/>
                  <a:gd name="connsiteY29" fmla="*/ 1620264 h 1784387"/>
                  <a:gd name="connsiteX30" fmla="*/ 2707103 w 3762180"/>
                  <a:gd name="connsiteY30" fmla="*/ 1667156 h 1784387"/>
                  <a:gd name="connsiteX31" fmla="*/ 2589873 w 3762180"/>
                  <a:gd name="connsiteY31" fmla="*/ 1702326 h 1784387"/>
                  <a:gd name="connsiteX32" fmla="*/ 2554703 w 3762180"/>
                  <a:gd name="connsiteY32" fmla="*/ 1714049 h 1784387"/>
                  <a:gd name="connsiteX33" fmla="*/ 2472642 w 3762180"/>
                  <a:gd name="connsiteY33" fmla="*/ 1725772 h 1784387"/>
                  <a:gd name="connsiteX34" fmla="*/ 2273350 w 3762180"/>
                  <a:gd name="connsiteY34" fmla="*/ 1749218 h 1784387"/>
                  <a:gd name="connsiteX35" fmla="*/ 1909934 w 3762180"/>
                  <a:gd name="connsiteY35" fmla="*/ 1784387 h 1784387"/>
                  <a:gd name="connsiteX36" fmla="*/ 1558242 w 3762180"/>
                  <a:gd name="connsiteY36" fmla="*/ 1772664 h 1784387"/>
                  <a:gd name="connsiteX37" fmla="*/ 1452734 w 3762180"/>
                  <a:gd name="connsiteY37" fmla="*/ 1725772 h 1784387"/>
                  <a:gd name="connsiteX38" fmla="*/ 1347227 w 3762180"/>
                  <a:gd name="connsiteY38" fmla="*/ 1678880 h 1784387"/>
                  <a:gd name="connsiteX39" fmla="*/ 1312057 w 3762180"/>
                  <a:gd name="connsiteY39" fmla="*/ 1643710 h 1784387"/>
                  <a:gd name="connsiteX40" fmla="*/ 1229996 w 3762180"/>
                  <a:gd name="connsiteY40" fmla="*/ 1596818 h 1784387"/>
                  <a:gd name="connsiteX41" fmla="*/ 1159657 w 3762180"/>
                  <a:gd name="connsiteY41" fmla="*/ 1549926 h 1784387"/>
                  <a:gd name="connsiteX42" fmla="*/ 1101042 w 3762180"/>
                  <a:gd name="connsiteY42" fmla="*/ 1503033 h 1784387"/>
                  <a:gd name="connsiteX43" fmla="*/ 1065873 w 3762180"/>
                  <a:gd name="connsiteY43" fmla="*/ 1479587 h 1784387"/>
                  <a:gd name="connsiteX44" fmla="*/ 1018980 w 3762180"/>
                  <a:gd name="connsiteY44" fmla="*/ 1444418 h 1784387"/>
                  <a:gd name="connsiteX45" fmla="*/ 948642 w 3762180"/>
                  <a:gd name="connsiteY45" fmla="*/ 1409249 h 1784387"/>
                  <a:gd name="connsiteX46" fmla="*/ 890027 w 3762180"/>
                  <a:gd name="connsiteY46" fmla="*/ 1350633 h 1784387"/>
                  <a:gd name="connsiteX47" fmla="*/ 866580 w 3762180"/>
                  <a:gd name="connsiteY47" fmla="*/ 1327187 h 1784387"/>
                  <a:gd name="connsiteX48" fmla="*/ 807965 w 3762180"/>
                  <a:gd name="connsiteY48" fmla="*/ 1268572 h 1784387"/>
                  <a:gd name="connsiteX49" fmla="*/ 761073 w 3762180"/>
                  <a:gd name="connsiteY49" fmla="*/ 1209956 h 1784387"/>
                  <a:gd name="connsiteX50" fmla="*/ 725903 w 3762180"/>
                  <a:gd name="connsiteY50" fmla="*/ 1186510 h 1784387"/>
                  <a:gd name="connsiteX51" fmla="*/ 702457 w 3762180"/>
                  <a:gd name="connsiteY51" fmla="*/ 1151341 h 1784387"/>
                  <a:gd name="connsiteX52" fmla="*/ 632119 w 3762180"/>
                  <a:gd name="connsiteY52" fmla="*/ 1104449 h 1784387"/>
                  <a:gd name="connsiteX53" fmla="*/ 596950 w 3762180"/>
                  <a:gd name="connsiteY53" fmla="*/ 1081003 h 1784387"/>
                  <a:gd name="connsiteX54" fmla="*/ 538334 w 3762180"/>
                  <a:gd name="connsiteY54" fmla="*/ 1022387 h 1784387"/>
                  <a:gd name="connsiteX55" fmla="*/ 479719 w 3762180"/>
                  <a:gd name="connsiteY55" fmla="*/ 940326 h 1784387"/>
                  <a:gd name="connsiteX56" fmla="*/ 456273 w 3762180"/>
                  <a:gd name="connsiteY56" fmla="*/ 834818 h 1784387"/>
                  <a:gd name="connsiteX57" fmla="*/ 432827 w 3762180"/>
                  <a:gd name="connsiteY57" fmla="*/ 799649 h 1784387"/>
                  <a:gd name="connsiteX58" fmla="*/ 421103 w 3762180"/>
                  <a:gd name="connsiteY58" fmla="*/ 764480 h 1784387"/>
                  <a:gd name="connsiteX59" fmla="*/ 409380 w 3762180"/>
                  <a:gd name="connsiteY59" fmla="*/ 682418 h 1784387"/>
                  <a:gd name="connsiteX60" fmla="*/ 397657 w 3762180"/>
                  <a:gd name="connsiteY60" fmla="*/ 576910 h 1784387"/>
                  <a:gd name="connsiteX61" fmla="*/ 374211 w 3762180"/>
                  <a:gd name="connsiteY61" fmla="*/ 506572 h 1784387"/>
                  <a:gd name="connsiteX62" fmla="*/ 362488 w 3762180"/>
                  <a:gd name="connsiteY62" fmla="*/ 471403 h 1784387"/>
                  <a:gd name="connsiteX63" fmla="*/ 350765 w 3762180"/>
                  <a:gd name="connsiteY63" fmla="*/ 436233 h 1784387"/>
                  <a:gd name="connsiteX64" fmla="*/ 327319 w 3762180"/>
                  <a:gd name="connsiteY64" fmla="*/ 389341 h 1784387"/>
                  <a:gd name="connsiteX65" fmla="*/ 303873 w 3762180"/>
                  <a:gd name="connsiteY65" fmla="*/ 354172 h 1784387"/>
                  <a:gd name="connsiteX66" fmla="*/ 280427 w 3762180"/>
                  <a:gd name="connsiteY66" fmla="*/ 283833 h 1784387"/>
                  <a:gd name="connsiteX67" fmla="*/ 268703 w 3762180"/>
                  <a:gd name="connsiteY67" fmla="*/ 236941 h 1784387"/>
                  <a:gd name="connsiteX68" fmla="*/ 221811 w 3762180"/>
                  <a:gd name="connsiteY68" fmla="*/ 25926 h 1784387"/>
                  <a:gd name="connsiteX0" fmla="*/ 244910 w 3696379"/>
                  <a:gd name="connsiteY0" fmla="*/ 10360 h 1806921"/>
                  <a:gd name="connsiteX1" fmla="*/ 3344687 w 3696379"/>
                  <a:gd name="connsiteY1" fmla="*/ 48460 h 1806921"/>
                  <a:gd name="connsiteX2" fmla="*/ 3579149 w 3696379"/>
                  <a:gd name="connsiteY2" fmla="*/ 60183 h 1806921"/>
                  <a:gd name="connsiteX3" fmla="*/ 3672933 w 3696379"/>
                  <a:gd name="connsiteY3" fmla="*/ 107075 h 1806921"/>
                  <a:gd name="connsiteX4" fmla="*/ 3696379 w 3696379"/>
                  <a:gd name="connsiteY4" fmla="*/ 177414 h 1806921"/>
                  <a:gd name="connsiteX5" fmla="*/ 3684656 w 3696379"/>
                  <a:gd name="connsiteY5" fmla="*/ 400152 h 1806921"/>
                  <a:gd name="connsiteX6" fmla="*/ 3614318 w 3696379"/>
                  <a:gd name="connsiteY6" fmla="*/ 540829 h 1806921"/>
                  <a:gd name="connsiteX7" fmla="*/ 3579149 w 3696379"/>
                  <a:gd name="connsiteY7" fmla="*/ 622890 h 1806921"/>
                  <a:gd name="connsiteX8" fmla="*/ 3555702 w 3696379"/>
                  <a:gd name="connsiteY8" fmla="*/ 646337 h 1806921"/>
                  <a:gd name="connsiteX9" fmla="*/ 3543979 w 3696379"/>
                  <a:gd name="connsiteY9" fmla="*/ 693229 h 1806921"/>
                  <a:gd name="connsiteX10" fmla="*/ 3532256 w 3696379"/>
                  <a:gd name="connsiteY10" fmla="*/ 728398 h 1806921"/>
                  <a:gd name="connsiteX11" fmla="*/ 3520533 w 3696379"/>
                  <a:gd name="connsiteY11" fmla="*/ 798737 h 1806921"/>
                  <a:gd name="connsiteX12" fmla="*/ 3497087 w 3696379"/>
                  <a:gd name="connsiteY12" fmla="*/ 892521 h 1806921"/>
                  <a:gd name="connsiteX13" fmla="*/ 3450195 w 3696379"/>
                  <a:gd name="connsiteY13" fmla="*/ 962860 h 1806921"/>
                  <a:gd name="connsiteX14" fmla="*/ 3438472 w 3696379"/>
                  <a:gd name="connsiteY14" fmla="*/ 998029 h 1806921"/>
                  <a:gd name="connsiteX15" fmla="*/ 3391579 w 3696379"/>
                  <a:gd name="connsiteY15" fmla="*/ 1068367 h 1806921"/>
                  <a:gd name="connsiteX16" fmla="*/ 3356410 w 3696379"/>
                  <a:gd name="connsiteY16" fmla="*/ 1138706 h 1806921"/>
                  <a:gd name="connsiteX17" fmla="*/ 3321241 w 3696379"/>
                  <a:gd name="connsiteY17" fmla="*/ 1209044 h 1806921"/>
                  <a:gd name="connsiteX18" fmla="*/ 3274349 w 3696379"/>
                  <a:gd name="connsiteY18" fmla="*/ 1267660 h 1806921"/>
                  <a:gd name="connsiteX19" fmla="*/ 3192287 w 3696379"/>
                  <a:gd name="connsiteY19" fmla="*/ 1361444 h 1806921"/>
                  <a:gd name="connsiteX20" fmla="*/ 3133672 w 3696379"/>
                  <a:gd name="connsiteY20" fmla="*/ 1408337 h 1806921"/>
                  <a:gd name="connsiteX21" fmla="*/ 3098502 w 3696379"/>
                  <a:gd name="connsiteY21" fmla="*/ 1443506 h 1806921"/>
                  <a:gd name="connsiteX22" fmla="*/ 3063333 w 3696379"/>
                  <a:gd name="connsiteY22" fmla="*/ 1455229 h 1806921"/>
                  <a:gd name="connsiteX23" fmla="*/ 3028164 w 3696379"/>
                  <a:gd name="connsiteY23" fmla="*/ 1478675 h 1806921"/>
                  <a:gd name="connsiteX24" fmla="*/ 2992995 w 3696379"/>
                  <a:gd name="connsiteY24" fmla="*/ 1490398 h 1806921"/>
                  <a:gd name="connsiteX25" fmla="*/ 2957826 w 3696379"/>
                  <a:gd name="connsiteY25" fmla="*/ 1513844 h 1806921"/>
                  <a:gd name="connsiteX26" fmla="*/ 2887487 w 3696379"/>
                  <a:gd name="connsiteY26" fmla="*/ 1537290 h 1806921"/>
                  <a:gd name="connsiteX27" fmla="*/ 2828872 w 3696379"/>
                  <a:gd name="connsiteY27" fmla="*/ 1584183 h 1806921"/>
                  <a:gd name="connsiteX28" fmla="*/ 2793702 w 3696379"/>
                  <a:gd name="connsiteY28" fmla="*/ 1595906 h 1806921"/>
                  <a:gd name="connsiteX29" fmla="*/ 2723364 w 3696379"/>
                  <a:gd name="connsiteY29" fmla="*/ 1642798 h 1806921"/>
                  <a:gd name="connsiteX30" fmla="*/ 2641302 w 3696379"/>
                  <a:gd name="connsiteY30" fmla="*/ 1689690 h 1806921"/>
                  <a:gd name="connsiteX31" fmla="*/ 2524072 w 3696379"/>
                  <a:gd name="connsiteY31" fmla="*/ 1724860 h 1806921"/>
                  <a:gd name="connsiteX32" fmla="*/ 2488902 w 3696379"/>
                  <a:gd name="connsiteY32" fmla="*/ 1736583 h 1806921"/>
                  <a:gd name="connsiteX33" fmla="*/ 2406841 w 3696379"/>
                  <a:gd name="connsiteY33" fmla="*/ 1748306 h 1806921"/>
                  <a:gd name="connsiteX34" fmla="*/ 2207549 w 3696379"/>
                  <a:gd name="connsiteY34" fmla="*/ 1771752 h 1806921"/>
                  <a:gd name="connsiteX35" fmla="*/ 1844133 w 3696379"/>
                  <a:gd name="connsiteY35" fmla="*/ 1806921 h 1806921"/>
                  <a:gd name="connsiteX36" fmla="*/ 1492441 w 3696379"/>
                  <a:gd name="connsiteY36" fmla="*/ 1795198 h 1806921"/>
                  <a:gd name="connsiteX37" fmla="*/ 1386933 w 3696379"/>
                  <a:gd name="connsiteY37" fmla="*/ 1748306 h 1806921"/>
                  <a:gd name="connsiteX38" fmla="*/ 1281426 w 3696379"/>
                  <a:gd name="connsiteY38" fmla="*/ 1701414 h 1806921"/>
                  <a:gd name="connsiteX39" fmla="*/ 1246256 w 3696379"/>
                  <a:gd name="connsiteY39" fmla="*/ 1666244 h 1806921"/>
                  <a:gd name="connsiteX40" fmla="*/ 1164195 w 3696379"/>
                  <a:gd name="connsiteY40" fmla="*/ 1619352 h 1806921"/>
                  <a:gd name="connsiteX41" fmla="*/ 1093856 w 3696379"/>
                  <a:gd name="connsiteY41" fmla="*/ 1572460 h 1806921"/>
                  <a:gd name="connsiteX42" fmla="*/ 1035241 w 3696379"/>
                  <a:gd name="connsiteY42" fmla="*/ 1525567 h 1806921"/>
                  <a:gd name="connsiteX43" fmla="*/ 1000072 w 3696379"/>
                  <a:gd name="connsiteY43" fmla="*/ 1502121 h 1806921"/>
                  <a:gd name="connsiteX44" fmla="*/ 953179 w 3696379"/>
                  <a:gd name="connsiteY44" fmla="*/ 1466952 h 1806921"/>
                  <a:gd name="connsiteX45" fmla="*/ 882841 w 3696379"/>
                  <a:gd name="connsiteY45" fmla="*/ 1431783 h 1806921"/>
                  <a:gd name="connsiteX46" fmla="*/ 824226 w 3696379"/>
                  <a:gd name="connsiteY46" fmla="*/ 1373167 h 1806921"/>
                  <a:gd name="connsiteX47" fmla="*/ 800779 w 3696379"/>
                  <a:gd name="connsiteY47" fmla="*/ 1349721 h 1806921"/>
                  <a:gd name="connsiteX48" fmla="*/ 742164 w 3696379"/>
                  <a:gd name="connsiteY48" fmla="*/ 1291106 h 1806921"/>
                  <a:gd name="connsiteX49" fmla="*/ 695272 w 3696379"/>
                  <a:gd name="connsiteY49" fmla="*/ 1232490 h 1806921"/>
                  <a:gd name="connsiteX50" fmla="*/ 660102 w 3696379"/>
                  <a:gd name="connsiteY50" fmla="*/ 1209044 h 1806921"/>
                  <a:gd name="connsiteX51" fmla="*/ 636656 w 3696379"/>
                  <a:gd name="connsiteY51" fmla="*/ 1173875 h 1806921"/>
                  <a:gd name="connsiteX52" fmla="*/ 566318 w 3696379"/>
                  <a:gd name="connsiteY52" fmla="*/ 1126983 h 1806921"/>
                  <a:gd name="connsiteX53" fmla="*/ 531149 w 3696379"/>
                  <a:gd name="connsiteY53" fmla="*/ 1103537 h 1806921"/>
                  <a:gd name="connsiteX54" fmla="*/ 472533 w 3696379"/>
                  <a:gd name="connsiteY54" fmla="*/ 1044921 h 1806921"/>
                  <a:gd name="connsiteX55" fmla="*/ 413918 w 3696379"/>
                  <a:gd name="connsiteY55" fmla="*/ 962860 h 1806921"/>
                  <a:gd name="connsiteX56" fmla="*/ 390472 w 3696379"/>
                  <a:gd name="connsiteY56" fmla="*/ 857352 h 1806921"/>
                  <a:gd name="connsiteX57" fmla="*/ 367026 w 3696379"/>
                  <a:gd name="connsiteY57" fmla="*/ 822183 h 1806921"/>
                  <a:gd name="connsiteX58" fmla="*/ 355302 w 3696379"/>
                  <a:gd name="connsiteY58" fmla="*/ 787014 h 1806921"/>
                  <a:gd name="connsiteX59" fmla="*/ 343579 w 3696379"/>
                  <a:gd name="connsiteY59" fmla="*/ 704952 h 1806921"/>
                  <a:gd name="connsiteX60" fmla="*/ 331856 w 3696379"/>
                  <a:gd name="connsiteY60" fmla="*/ 599444 h 1806921"/>
                  <a:gd name="connsiteX61" fmla="*/ 308410 w 3696379"/>
                  <a:gd name="connsiteY61" fmla="*/ 529106 h 1806921"/>
                  <a:gd name="connsiteX62" fmla="*/ 296687 w 3696379"/>
                  <a:gd name="connsiteY62" fmla="*/ 493937 h 1806921"/>
                  <a:gd name="connsiteX63" fmla="*/ 284964 w 3696379"/>
                  <a:gd name="connsiteY63" fmla="*/ 458767 h 1806921"/>
                  <a:gd name="connsiteX64" fmla="*/ 261518 w 3696379"/>
                  <a:gd name="connsiteY64" fmla="*/ 411875 h 1806921"/>
                  <a:gd name="connsiteX65" fmla="*/ 238072 w 3696379"/>
                  <a:gd name="connsiteY65" fmla="*/ 376706 h 1806921"/>
                  <a:gd name="connsiteX66" fmla="*/ 214626 w 3696379"/>
                  <a:gd name="connsiteY66" fmla="*/ 306367 h 1806921"/>
                  <a:gd name="connsiteX67" fmla="*/ 202902 w 3696379"/>
                  <a:gd name="connsiteY67" fmla="*/ 259475 h 1806921"/>
                  <a:gd name="connsiteX68" fmla="*/ 244910 w 3696379"/>
                  <a:gd name="connsiteY68" fmla="*/ 10360 h 1806921"/>
                  <a:gd name="connsiteX0" fmla="*/ 42394 w 3493863"/>
                  <a:gd name="connsiteY0" fmla="*/ 5567 h 1802128"/>
                  <a:gd name="connsiteX1" fmla="*/ 3142171 w 3493863"/>
                  <a:gd name="connsiteY1" fmla="*/ 43667 h 1802128"/>
                  <a:gd name="connsiteX2" fmla="*/ 3376633 w 3493863"/>
                  <a:gd name="connsiteY2" fmla="*/ 55390 h 1802128"/>
                  <a:gd name="connsiteX3" fmla="*/ 3470417 w 3493863"/>
                  <a:gd name="connsiteY3" fmla="*/ 102282 h 1802128"/>
                  <a:gd name="connsiteX4" fmla="*/ 3493863 w 3493863"/>
                  <a:gd name="connsiteY4" fmla="*/ 172621 h 1802128"/>
                  <a:gd name="connsiteX5" fmla="*/ 3482140 w 3493863"/>
                  <a:gd name="connsiteY5" fmla="*/ 395359 h 1802128"/>
                  <a:gd name="connsiteX6" fmla="*/ 3411802 w 3493863"/>
                  <a:gd name="connsiteY6" fmla="*/ 536036 h 1802128"/>
                  <a:gd name="connsiteX7" fmla="*/ 3376633 w 3493863"/>
                  <a:gd name="connsiteY7" fmla="*/ 618097 h 1802128"/>
                  <a:gd name="connsiteX8" fmla="*/ 3353186 w 3493863"/>
                  <a:gd name="connsiteY8" fmla="*/ 641544 h 1802128"/>
                  <a:gd name="connsiteX9" fmla="*/ 3341463 w 3493863"/>
                  <a:gd name="connsiteY9" fmla="*/ 688436 h 1802128"/>
                  <a:gd name="connsiteX10" fmla="*/ 3329740 w 3493863"/>
                  <a:gd name="connsiteY10" fmla="*/ 723605 h 1802128"/>
                  <a:gd name="connsiteX11" fmla="*/ 3318017 w 3493863"/>
                  <a:gd name="connsiteY11" fmla="*/ 793944 h 1802128"/>
                  <a:gd name="connsiteX12" fmla="*/ 3294571 w 3493863"/>
                  <a:gd name="connsiteY12" fmla="*/ 887728 h 1802128"/>
                  <a:gd name="connsiteX13" fmla="*/ 3247679 w 3493863"/>
                  <a:gd name="connsiteY13" fmla="*/ 958067 h 1802128"/>
                  <a:gd name="connsiteX14" fmla="*/ 3235956 w 3493863"/>
                  <a:gd name="connsiteY14" fmla="*/ 993236 h 1802128"/>
                  <a:gd name="connsiteX15" fmla="*/ 3189063 w 3493863"/>
                  <a:gd name="connsiteY15" fmla="*/ 1063574 h 1802128"/>
                  <a:gd name="connsiteX16" fmla="*/ 3153894 w 3493863"/>
                  <a:gd name="connsiteY16" fmla="*/ 1133913 h 1802128"/>
                  <a:gd name="connsiteX17" fmla="*/ 3118725 w 3493863"/>
                  <a:gd name="connsiteY17" fmla="*/ 1204251 h 1802128"/>
                  <a:gd name="connsiteX18" fmla="*/ 3071833 w 3493863"/>
                  <a:gd name="connsiteY18" fmla="*/ 1262867 h 1802128"/>
                  <a:gd name="connsiteX19" fmla="*/ 2989771 w 3493863"/>
                  <a:gd name="connsiteY19" fmla="*/ 1356651 h 1802128"/>
                  <a:gd name="connsiteX20" fmla="*/ 2931156 w 3493863"/>
                  <a:gd name="connsiteY20" fmla="*/ 1403544 h 1802128"/>
                  <a:gd name="connsiteX21" fmla="*/ 2895986 w 3493863"/>
                  <a:gd name="connsiteY21" fmla="*/ 1438713 h 1802128"/>
                  <a:gd name="connsiteX22" fmla="*/ 2860817 w 3493863"/>
                  <a:gd name="connsiteY22" fmla="*/ 1450436 h 1802128"/>
                  <a:gd name="connsiteX23" fmla="*/ 2825648 w 3493863"/>
                  <a:gd name="connsiteY23" fmla="*/ 1473882 h 1802128"/>
                  <a:gd name="connsiteX24" fmla="*/ 2790479 w 3493863"/>
                  <a:gd name="connsiteY24" fmla="*/ 1485605 h 1802128"/>
                  <a:gd name="connsiteX25" fmla="*/ 2755310 w 3493863"/>
                  <a:gd name="connsiteY25" fmla="*/ 1509051 h 1802128"/>
                  <a:gd name="connsiteX26" fmla="*/ 2684971 w 3493863"/>
                  <a:gd name="connsiteY26" fmla="*/ 1532497 h 1802128"/>
                  <a:gd name="connsiteX27" fmla="*/ 2626356 w 3493863"/>
                  <a:gd name="connsiteY27" fmla="*/ 1579390 h 1802128"/>
                  <a:gd name="connsiteX28" fmla="*/ 2591186 w 3493863"/>
                  <a:gd name="connsiteY28" fmla="*/ 1591113 h 1802128"/>
                  <a:gd name="connsiteX29" fmla="*/ 2520848 w 3493863"/>
                  <a:gd name="connsiteY29" fmla="*/ 1638005 h 1802128"/>
                  <a:gd name="connsiteX30" fmla="*/ 2438786 w 3493863"/>
                  <a:gd name="connsiteY30" fmla="*/ 1684897 h 1802128"/>
                  <a:gd name="connsiteX31" fmla="*/ 2321556 w 3493863"/>
                  <a:gd name="connsiteY31" fmla="*/ 1720067 h 1802128"/>
                  <a:gd name="connsiteX32" fmla="*/ 2286386 w 3493863"/>
                  <a:gd name="connsiteY32" fmla="*/ 1731790 h 1802128"/>
                  <a:gd name="connsiteX33" fmla="*/ 2204325 w 3493863"/>
                  <a:gd name="connsiteY33" fmla="*/ 1743513 h 1802128"/>
                  <a:gd name="connsiteX34" fmla="*/ 2005033 w 3493863"/>
                  <a:gd name="connsiteY34" fmla="*/ 1766959 h 1802128"/>
                  <a:gd name="connsiteX35" fmla="*/ 1641617 w 3493863"/>
                  <a:gd name="connsiteY35" fmla="*/ 1802128 h 1802128"/>
                  <a:gd name="connsiteX36" fmla="*/ 1289925 w 3493863"/>
                  <a:gd name="connsiteY36" fmla="*/ 1790405 h 1802128"/>
                  <a:gd name="connsiteX37" fmla="*/ 1184417 w 3493863"/>
                  <a:gd name="connsiteY37" fmla="*/ 1743513 h 1802128"/>
                  <a:gd name="connsiteX38" fmla="*/ 1078910 w 3493863"/>
                  <a:gd name="connsiteY38" fmla="*/ 1696621 h 1802128"/>
                  <a:gd name="connsiteX39" fmla="*/ 1043740 w 3493863"/>
                  <a:gd name="connsiteY39" fmla="*/ 1661451 h 1802128"/>
                  <a:gd name="connsiteX40" fmla="*/ 961679 w 3493863"/>
                  <a:gd name="connsiteY40" fmla="*/ 1614559 h 1802128"/>
                  <a:gd name="connsiteX41" fmla="*/ 891340 w 3493863"/>
                  <a:gd name="connsiteY41" fmla="*/ 1567667 h 1802128"/>
                  <a:gd name="connsiteX42" fmla="*/ 832725 w 3493863"/>
                  <a:gd name="connsiteY42" fmla="*/ 1520774 h 1802128"/>
                  <a:gd name="connsiteX43" fmla="*/ 797556 w 3493863"/>
                  <a:gd name="connsiteY43" fmla="*/ 1497328 h 1802128"/>
                  <a:gd name="connsiteX44" fmla="*/ 750663 w 3493863"/>
                  <a:gd name="connsiteY44" fmla="*/ 1462159 h 1802128"/>
                  <a:gd name="connsiteX45" fmla="*/ 680325 w 3493863"/>
                  <a:gd name="connsiteY45" fmla="*/ 1426990 h 1802128"/>
                  <a:gd name="connsiteX46" fmla="*/ 621710 w 3493863"/>
                  <a:gd name="connsiteY46" fmla="*/ 1368374 h 1802128"/>
                  <a:gd name="connsiteX47" fmla="*/ 598263 w 3493863"/>
                  <a:gd name="connsiteY47" fmla="*/ 1344928 h 1802128"/>
                  <a:gd name="connsiteX48" fmla="*/ 539648 w 3493863"/>
                  <a:gd name="connsiteY48" fmla="*/ 1286313 h 1802128"/>
                  <a:gd name="connsiteX49" fmla="*/ 492756 w 3493863"/>
                  <a:gd name="connsiteY49" fmla="*/ 1227697 h 1802128"/>
                  <a:gd name="connsiteX50" fmla="*/ 457586 w 3493863"/>
                  <a:gd name="connsiteY50" fmla="*/ 1204251 h 1802128"/>
                  <a:gd name="connsiteX51" fmla="*/ 434140 w 3493863"/>
                  <a:gd name="connsiteY51" fmla="*/ 1169082 h 1802128"/>
                  <a:gd name="connsiteX52" fmla="*/ 363802 w 3493863"/>
                  <a:gd name="connsiteY52" fmla="*/ 1122190 h 1802128"/>
                  <a:gd name="connsiteX53" fmla="*/ 328633 w 3493863"/>
                  <a:gd name="connsiteY53" fmla="*/ 1098744 h 1802128"/>
                  <a:gd name="connsiteX54" fmla="*/ 270017 w 3493863"/>
                  <a:gd name="connsiteY54" fmla="*/ 1040128 h 1802128"/>
                  <a:gd name="connsiteX55" fmla="*/ 211402 w 3493863"/>
                  <a:gd name="connsiteY55" fmla="*/ 958067 h 1802128"/>
                  <a:gd name="connsiteX56" fmla="*/ 187956 w 3493863"/>
                  <a:gd name="connsiteY56" fmla="*/ 852559 h 1802128"/>
                  <a:gd name="connsiteX57" fmla="*/ 164510 w 3493863"/>
                  <a:gd name="connsiteY57" fmla="*/ 817390 h 1802128"/>
                  <a:gd name="connsiteX58" fmla="*/ 152786 w 3493863"/>
                  <a:gd name="connsiteY58" fmla="*/ 782221 h 1802128"/>
                  <a:gd name="connsiteX59" fmla="*/ 141063 w 3493863"/>
                  <a:gd name="connsiteY59" fmla="*/ 700159 h 1802128"/>
                  <a:gd name="connsiteX60" fmla="*/ 129340 w 3493863"/>
                  <a:gd name="connsiteY60" fmla="*/ 594651 h 1802128"/>
                  <a:gd name="connsiteX61" fmla="*/ 105894 w 3493863"/>
                  <a:gd name="connsiteY61" fmla="*/ 524313 h 1802128"/>
                  <a:gd name="connsiteX62" fmla="*/ 94171 w 3493863"/>
                  <a:gd name="connsiteY62" fmla="*/ 489144 h 1802128"/>
                  <a:gd name="connsiteX63" fmla="*/ 82448 w 3493863"/>
                  <a:gd name="connsiteY63" fmla="*/ 453974 h 1802128"/>
                  <a:gd name="connsiteX64" fmla="*/ 59002 w 3493863"/>
                  <a:gd name="connsiteY64" fmla="*/ 407082 h 1802128"/>
                  <a:gd name="connsiteX65" fmla="*/ 35556 w 3493863"/>
                  <a:gd name="connsiteY65" fmla="*/ 371913 h 1802128"/>
                  <a:gd name="connsiteX66" fmla="*/ 12110 w 3493863"/>
                  <a:gd name="connsiteY66" fmla="*/ 301574 h 1802128"/>
                  <a:gd name="connsiteX67" fmla="*/ 386 w 3493863"/>
                  <a:gd name="connsiteY67" fmla="*/ 254682 h 1802128"/>
                  <a:gd name="connsiteX68" fmla="*/ 42394 w 3493863"/>
                  <a:gd name="connsiteY68" fmla="*/ 5567 h 180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93863" h="1802128">
                    <a:moveTo>
                      <a:pt x="42394" y="5567"/>
                    </a:moveTo>
                    <a:cubicBezTo>
                      <a:pt x="70725" y="-16902"/>
                      <a:pt x="2586465" y="35363"/>
                      <a:pt x="3142171" y="43667"/>
                    </a:cubicBezTo>
                    <a:cubicBezTo>
                      <a:pt x="3697877" y="51971"/>
                      <a:pt x="3298479" y="51482"/>
                      <a:pt x="3376633" y="55390"/>
                    </a:cubicBezTo>
                    <a:cubicBezTo>
                      <a:pt x="3438621" y="65721"/>
                      <a:pt x="3446973" y="49534"/>
                      <a:pt x="3470417" y="102282"/>
                    </a:cubicBezTo>
                    <a:cubicBezTo>
                      <a:pt x="3480454" y="124866"/>
                      <a:pt x="3493863" y="172621"/>
                      <a:pt x="3493863" y="172621"/>
                    </a:cubicBezTo>
                    <a:cubicBezTo>
                      <a:pt x="3489955" y="246867"/>
                      <a:pt x="3490998" y="321540"/>
                      <a:pt x="3482140" y="395359"/>
                    </a:cubicBezTo>
                    <a:cubicBezTo>
                      <a:pt x="3467192" y="519927"/>
                      <a:pt x="3452554" y="413781"/>
                      <a:pt x="3411802" y="536036"/>
                    </a:cubicBezTo>
                    <a:cubicBezTo>
                      <a:pt x="3401382" y="567297"/>
                      <a:pt x="3395948" y="589125"/>
                      <a:pt x="3376633" y="618097"/>
                    </a:cubicBezTo>
                    <a:cubicBezTo>
                      <a:pt x="3370502" y="627294"/>
                      <a:pt x="3361002" y="633728"/>
                      <a:pt x="3353186" y="641544"/>
                    </a:cubicBezTo>
                    <a:cubicBezTo>
                      <a:pt x="3349278" y="657175"/>
                      <a:pt x="3345889" y="672944"/>
                      <a:pt x="3341463" y="688436"/>
                    </a:cubicBezTo>
                    <a:cubicBezTo>
                      <a:pt x="3338068" y="700318"/>
                      <a:pt x="3332421" y="711542"/>
                      <a:pt x="3329740" y="723605"/>
                    </a:cubicBezTo>
                    <a:cubicBezTo>
                      <a:pt x="3324584" y="746809"/>
                      <a:pt x="3322269" y="770558"/>
                      <a:pt x="3318017" y="793944"/>
                    </a:cubicBezTo>
                    <a:cubicBezTo>
                      <a:pt x="3315208" y="809394"/>
                      <a:pt x="3305564" y="867941"/>
                      <a:pt x="3294571" y="887728"/>
                    </a:cubicBezTo>
                    <a:cubicBezTo>
                      <a:pt x="3280886" y="912361"/>
                      <a:pt x="3256590" y="931334"/>
                      <a:pt x="3247679" y="958067"/>
                    </a:cubicBezTo>
                    <a:cubicBezTo>
                      <a:pt x="3243771" y="969790"/>
                      <a:pt x="3241957" y="982434"/>
                      <a:pt x="3235956" y="993236"/>
                    </a:cubicBezTo>
                    <a:cubicBezTo>
                      <a:pt x="3222271" y="1017869"/>
                      <a:pt x="3189063" y="1063574"/>
                      <a:pt x="3189063" y="1063574"/>
                    </a:cubicBezTo>
                    <a:cubicBezTo>
                      <a:pt x="3159598" y="1151972"/>
                      <a:pt x="3199344" y="1043014"/>
                      <a:pt x="3153894" y="1133913"/>
                    </a:cubicBezTo>
                    <a:cubicBezTo>
                      <a:pt x="3105359" y="1230984"/>
                      <a:pt x="3185918" y="1103462"/>
                      <a:pt x="3118725" y="1204251"/>
                    </a:cubicBezTo>
                    <a:cubicBezTo>
                      <a:pt x="3092326" y="1283450"/>
                      <a:pt x="3128937" y="1197606"/>
                      <a:pt x="3071833" y="1262867"/>
                    </a:cubicBezTo>
                    <a:cubicBezTo>
                      <a:pt x="2976094" y="1372282"/>
                      <a:pt x="3068901" y="1303897"/>
                      <a:pt x="2989771" y="1356651"/>
                    </a:cubicBezTo>
                    <a:cubicBezTo>
                      <a:pt x="2937337" y="1435305"/>
                      <a:pt x="2999104" y="1358246"/>
                      <a:pt x="2931156" y="1403544"/>
                    </a:cubicBezTo>
                    <a:cubicBezTo>
                      <a:pt x="2917361" y="1412740"/>
                      <a:pt x="2909781" y="1429517"/>
                      <a:pt x="2895986" y="1438713"/>
                    </a:cubicBezTo>
                    <a:cubicBezTo>
                      <a:pt x="2885704" y="1445567"/>
                      <a:pt x="2871870" y="1444910"/>
                      <a:pt x="2860817" y="1450436"/>
                    </a:cubicBezTo>
                    <a:cubicBezTo>
                      <a:pt x="2848215" y="1456737"/>
                      <a:pt x="2838250" y="1467581"/>
                      <a:pt x="2825648" y="1473882"/>
                    </a:cubicBezTo>
                    <a:cubicBezTo>
                      <a:pt x="2814595" y="1479408"/>
                      <a:pt x="2801532" y="1480079"/>
                      <a:pt x="2790479" y="1485605"/>
                    </a:cubicBezTo>
                    <a:cubicBezTo>
                      <a:pt x="2777877" y="1491906"/>
                      <a:pt x="2768185" y="1503329"/>
                      <a:pt x="2755310" y="1509051"/>
                    </a:cubicBezTo>
                    <a:cubicBezTo>
                      <a:pt x="2732726" y="1519088"/>
                      <a:pt x="2684971" y="1532497"/>
                      <a:pt x="2684971" y="1532497"/>
                    </a:cubicBezTo>
                    <a:cubicBezTo>
                      <a:pt x="2663163" y="1554306"/>
                      <a:pt x="2655934" y="1564601"/>
                      <a:pt x="2626356" y="1579390"/>
                    </a:cubicBezTo>
                    <a:cubicBezTo>
                      <a:pt x="2615303" y="1584916"/>
                      <a:pt x="2602909" y="1587205"/>
                      <a:pt x="2591186" y="1591113"/>
                    </a:cubicBezTo>
                    <a:cubicBezTo>
                      <a:pt x="2524517" y="1657782"/>
                      <a:pt x="2588711" y="1604074"/>
                      <a:pt x="2520848" y="1638005"/>
                    </a:cubicBezTo>
                    <a:cubicBezTo>
                      <a:pt x="2436245" y="1680307"/>
                      <a:pt x="2541562" y="1643786"/>
                      <a:pt x="2438786" y="1684897"/>
                    </a:cubicBezTo>
                    <a:cubicBezTo>
                      <a:pt x="2369134" y="1712758"/>
                      <a:pt x="2382013" y="1702794"/>
                      <a:pt x="2321556" y="1720067"/>
                    </a:cubicBezTo>
                    <a:cubicBezTo>
                      <a:pt x="2309674" y="1723462"/>
                      <a:pt x="2298503" y="1729367"/>
                      <a:pt x="2286386" y="1731790"/>
                    </a:cubicBezTo>
                    <a:cubicBezTo>
                      <a:pt x="2259291" y="1737209"/>
                      <a:pt x="2231679" y="1739605"/>
                      <a:pt x="2204325" y="1743513"/>
                    </a:cubicBezTo>
                    <a:cubicBezTo>
                      <a:pt x="2115949" y="1772972"/>
                      <a:pt x="2186697" y="1752617"/>
                      <a:pt x="2005033" y="1766959"/>
                    </a:cubicBezTo>
                    <a:cubicBezTo>
                      <a:pt x="1717341" y="1789671"/>
                      <a:pt x="1810619" y="1777985"/>
                      <a:pt x="1641617" y="1802128"/>
                    </a:cubicBezTo>
                    <a:cubicBezTo>
                      <a:pt x="1524386" y="1798220"/>
                      <a:pt x="1406792" y="1800422"/>
                      <a:pt x="1289925" y="1790405"/>
                    </a:cubicBezTo>
                    <a:cubicBezTo>
                      <a:pt x="1264750" y="1788247"/>
                      <a:pt x="1208886" y="1753301"/>
                      <a:pt x="1184417" y="1743513"/>
                    </a:cubicBezTo>
                    <a:cubicBezTo>
                      <a:pt x="1125436" y="1719921"/>
                      <a:pt x="1120548" y="1731319"/>
                      <a:pt x="1078910" y="1696621"/>
                    </a:cubicBezTo>
                    <a:cubicBezTo>
                      <a:pt x="1066173" y="1686007"/>
                      <a:pt x="1056477" y="1672065"/>
                      <a:pt x="1043740" y="1661451"/>
                    </a:cubicBezTo>
                    <a:cubicBezTo>
                      <a:pt x="1008982" y="1632486"/>
                      <a:pt x="1002628" y="1639128"/>
                      <a:pt x="961679" y="1614559"/>
                    </a:cubicBezTo>
                    <a:cubicBezTo>
                      <a:pt x="937516" y="1600061"/>
                      <a:pt x="914786" y="1583298"/>
                      <a:pt x="891340" y="1567667"/>
                    </a:cubicBezTo>
                    <a:cubicBezTo>
                      <a:pt x="783100" y="1495507"/>
                      <a:pt x="916242" y="1587589"/>
                      <a:pt x="832725" y="1520774"/>
                    </a:cubicBezTo>
                    <a:cubicBezTo>
                      <a:pt x="821723" y="1511972"/>
                      <a:pt x="809021" y="1505517"/>
                      <a:pt x="797556" y="1497328"/>
                    </a:cubicBezTo>
                    <a:cubicBezTo>
                      <a:pt x="781657" y="1485972"/>
                      <a:pt x="767627" y="1471853"/>
                      <a:pt x="750663" y="1462159"/>
                    </a:cubicBezTo>
                    <a:cubicBezTo>
                      <a:pt x="691421" y="1428307"/>
                      <a:pt x="737983" y="1477442"/>
                      <a:pt x="680325" y="1426990"/>
                    </a:cubicBezTo>
                    <a:cubicBezTo>
                      <a:pt x="659530" y="1408794"/>
                      <a:pt x="641249" y="1387913"/>
                      <a:pt x="621710" y="1368374"/>
                    </a:cubicBezTo>
                    <a:cubicBezTo>
                      <a:pt x="613894" y="1360558"/>
                      <a:pt x="604394" y="1354124"/>
                      <a:pt x="598263" y="1344928"/>
                    </a:cubicBezTo>
                    <a:cubicBezTo>
                      <a:pt x="567002" y="1298036"/>
                      <a:pt x="586540" y="1317574"/>
                      <a:pt x="539648" y="1286313"/>
                    </a:cubicBezTo>
                    <a:cubicBezTo>
                      <a:pt x="522241" y="1260203"/>
                      <a:pt x="516617" y="1246786"/>
                      <a:pt x="492756" y="1227697"/>
                    </a:cubicBezTo>
                    <a:cubicBezTo>
                      <a:pt x="481754" y="1218895"/>
                      <a:pt x="469309" y="1212066"/>
                      <a:pt x="457586" y="1204251"/>
                    </a:cubicBezTo>
                    <a:cubicBezTo>
                      <a:pt x="449771" y="1192528"/>
                      <a:pt x="444743" y="1178360"/>
                      <a:pt x="434140" y="1169082"/>
                    </a:cubicBezTo>
                    <a:cubicBezTo>
                      <a:pt x="412933" y="1150526"/>
                      <a:pt x="387248" y="1137821"/>
                      <a:pt x="363802" y="1122190"/>
                    </a:cubicBezTo>
                    <a:cubicBezTo>
                      <a:pt x="352079" y="1114375"/>
                      <a:pt x="338596" y="1108707"/>
                      <a:pt x="328633" y="1098744"/>
                    </a:cubicBezTo>
                    <a:cubicBezTo>
                      <a:pt x="309094" y="1079205"/>
                      <a:pt x="285344" y="1063119"/>
                      <a:pt x="270017" y="1040128"/>
                    </a:cubicBezTo>
                    <a:cubicBezTo>
                      <a:pt x="235733" y="988702"/>
                      <a:pt x="255025" y="1016230"/>
                      <a:pt x="211402" y="958067"/>
                    </a:cubicBezTo>
                    <a:cubicBezTo>
                      <a:pt x="209316" y="947634"/>
                      <a:pt x="194165" y="867046"/>
                      <a:pt x="187956" y="852559"/>
                    </a:cubicBezTo>
                    <a:cubicBezTo>
                      <a:pt x="182406" y="839609"/>
                      <a:pt x="170811" y="829992"/>
                      <a:pt x="164510" y="817390"/>
                    </a:cubicBezTo>
                    <a:cubicBezTo>
                      <a:pt x="158984" y="806337"/>
                      <a:pt x="156694" y="793944"/>
                      <a:pt x="152786" y="782221"/>
                    </a:cubicBezTo>
                    <a:cubicBezTo>
                      <a:pt x="148878" y="754867"/>
                      <a:pt x="144490" y="727577"/>
                      <a:pt x="141063" y="700159"/>
                    </a:cubicBezTo>
                    <a:cubicBezTo>
                      <a:pt x="136674" y="665046"/>
                      <a:pt x="136280" y="629350"/>
                      <a:pt x="129340" y="594651"/>
                    </a:cubicBezTo>
                    <a:cubicBezTo>
                      <a:pt x="124493" y="570417"/>
                      <a:pt x="113709" y="547759"/>
                      <a:pt x="105894" y="524313"/>
                    </a:cubicBezTo>
                    <a:lnTo>
                      <a:pt x="94171" y="489144"/>
                    </a:lnTo>
                    <a:cubicBezTo>
                      <a:pt x="90263" y="477421"/>
                      <a:pt x="87974" y="465027"/>
                      <a:pt x="82448" y="453974"/>
                    </a:cubicBezTo>
                    <a:cubicBezTo>
                      <a:pt x="74633" y="438343"/>
                      <a:pt x="67672" y="422255"/>
                      <a:pt x="59002" y="407082"/>
                    </a:cubicBezTo>
                    <a:cubicBezTo>
                      <a:pt x="52012" y="394849"/>
                      <a:pt x="41278" y="384788"/>
                      <a:pt x="35556" y="371913"/>
                    </a:cubicBezTo>
                    <a:cubicBezTo>
                      <a:pt x="25519" y="349329"/>
                      <a:pt x="18105" y="325551"/>
                      <a:pt x="12110" y="301574"/>
                    </a:cubicBezTo>
                    <a:cubicBezTo>
                      <a:pt x="8202" y="285943"/>
                      <a:pt x="1118" y="270777"/>
                      <a:pt x="386" y="254682"/>
                    </a:cubicBezTo>
                    <a:cubicBezTo>
                      <a:pt x="-2808" y="184416"/>
                      <a:pt x="14063" y="28036"/>
                      <a:pt x="42394" y="55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reeform 5"/>
              <p:cNvSpPr>
                <a:spLocks noEditPoints="1"/>
              </p:cNvSpPr>
              <p:nvPr/>
            </p:nvSpPr>
            <p:spPr bwMode="auto">
              <a:xfrm>
                <a:off x="9258754" y="2377440"/>
                <a:ext cx="3730625" cy="3705225"/>
              </a:xfrm>
              <a:custGeom>
                <a:avLst/>
                <a:gdLst>
                  <a:gd name="T0" fmla="*/ 66 w 129"/>
                  <a:gd name="T1" fmla="*/ 0 h 128"/>
                  <a:gd name="T2" fmla="*/ 65 w 129"/>
                  <a:gd name="T3" fmla="*/ 0 h 128"/>
                  <a:gd name="T4" fmla="*/ 64 w 129"/>
                  <a:gd name="T5" fmla="*/ 0 h 128"/>
                  <a:gd name="T6" fmla="*/ 63 w 129"/>
                  <a:gd name="T7" fmla="*/ 0 h 128"/>
                  <a:gd name="T8" fmla="*/ 63 w 129"/>
                  <a:gd name="T9" fmla="*/ 128 h 128"/>
                  <a:gd name="T10" fmla="*/ 64 w 129"/>
                  <a:gd name="T11" fmla="*/ 128 h 128"/>
                  <a:gd name="T12" fmla="*/ 65 w 129"/>
                  <a:gd name="T13" fmla="*/ 128 h 128"/>
                  <a:gd name="T14" fmla="*/ 66 w 129"/>
                  <a:gd name="T15" fmla="*/ 128 h 128"/>
                  <a:gd name="T16" fmla="*/ 8 w 129"/>
                  <a:gd name="T17" fmla="*/ 68 h 128"/>
                  <a:gd name="T18" fmla="*/ 29 w 129"/>
                  <a:gd name="T19" fmla="*/ 89 h 128"/>
                  <a:gd name="T20" fmla="*/ 8 w 129"/>
                  <a:gd name="T21" fmla="*/ 68 h 128"/>
                  <a:gd name="T22" fmla="*/ 102 w 129"/>
                  <a:gd name="T23" fmla="*/ 60 h 128"/>
                  <a:gd name="T24" fmla="*/ 115 w 129"/>
                  <a:gd name="T25" fmla="*/ 39 h 128"/>
                  <a:gd name="T26" fmla="*/ 95 w 129"/>
                  <a:gd name="T27" fmla="*/ 60 h 128"/>
                  <a:gd name="T28" fmla="*/ 68 w 129"/>
                  <a:gd name="T29" fmla="*/ 39 h 128"/>
                  <a:gd name="T30" fmla="*/ 95 w 129"/>
                  <a:gd name="T31" fmla="*/ 60 h 128"/>
                  <a:gd name="T32" fmla="*/ 68 w 129"/>
                  <a:gd name="T33" fmla="*/ 8 h 128"/>
                  <a:gd name="T34" fmla="*/ 68 w 129"/>
                  <a:gd name="T35" fmla="*/ 32 h 128"/>
                  <a:gd name="T36" fmla="*/ 60 w 129"/>
                  <a:gd name="T37" fmla="*/ 8 h 128"/>
                  <a:gd name="T38" fmla="*/ 40 w 129"/>
                  <a:gd name="T39" fmla="*/ 32 h 128"/>
                  <a:gd name="T40" fmla="*/ 60 w 129"/>
                  <a:gd name="T41" fmla="*/ 39 h 128"/>
                  <a:gd name="T42" fmla="*/ 34 w 129"/>
                  <a:gd name="T43" fmla="*/ 60 h 128"/>
                  <a:gd name="T44" fmla="*/ 60 w 129"/>
                  <a:gd name="T45" fmla="*/ 39 h 128"/>
                  <a:gd name="T46" fmla="*/ 26 w 129"/>
                  <a:gd name="T47" fmla="*/ 60 h 128"/>
                  <a:gd name="T48" fmla="*/ 14 w 129"/>
                  <a:gd name="T49" fmla="*/ 39 h 128"/>
                  <a:gd name="T50" fmla="*/ 26 w 129"/>
                  <a:gd name="T51" fmla="*/ 60 h 128"/>
                  <a:gd name="T52" fmla="*/ 60 w 129"/>
                  <a:gd name="T53" fmla="*/ 68 h 128"/>
                  <a:gd name="T54" fmla="*/ 37 w 129"/>
                  <a:gd name="T55" fmla="*/ 89 h 128"/>
                  <a:gd name="T56" fmla="*/ 60 w 129"/>
                  <a:gd name="T57" fmla="*/ 97 h 128"/>
                  <a:gd name="T58" fmla="*/ 40 w 129"/>
                  <a:gd name="T59" fmla="*/ 97 h 128"/>
                  <a:gd name="T60" fmla="*/ 60 w 129"/>
                  <a:gd name="T61" fmla="*/ 97 h 128"/>
                  <a:gd name="T62" fmla="*/ 68 w 129"/>
                  <a:gd name="T63" fmla="*/ 97 h 128"/>
                  <a:gd name="T64" fmla="*/ 68 w 129"/>
                  <a:gd name="T65" fmla="*/ 120 h 128"/>
                  <a:gd name="T66" fmla="*/ 68 w 129"/>
                  <a:gd name="T67" fmla="*/ 68 h 128"/>
                  <a:gd name="T68" fmla="*/ 91 w 129"/>
                  <a:gd name="T69" fmla="*/ 89 h 128"/>
                  <a:gd name="T70" fmla="*/ 68 w 129"/>
                  <a:gd name="T71" fmla="*/ 89 h 128"/>
                  <a:gd name="T72" fmla="*/ 121 w 129"/>
                  <a:gd name="T73" fmla="*/ 68 h 128"/>
                  <a:gd name="T74" fmla="*/ 100 w 129"/>
                  <a:gd name="T75" fmla="*/ 89 h 128"/>
                  <a:gd name="T76" fmla="*/ 111 w 129"/>
                  <a:gd name="T77" fmla="*/ 32 h 128"/>
                  <a:gd name="T78" fmla="*/ 87 w 129"/>
                  <a:gd name="T79" fmla="*/ 12 h 128"/>
                  <a:gd name="T80" fmla="*/ 42 w 129"/>
                  <a:gd name="T81" fmla="*/ 12 h 128"/>
                  <a:gd name="T82" fmla="*/ 18 w 129"/>
                  <a:gd name="T83" fmla="*/ 32 h 128"/>
                  <a:gd name="T84" fmla="*/ 18 w 129"/>
                  <a:gd name="T85" fmla="*/ 97 h 128"/>
                  <a:gd name="T86" fmla="*/ 42 w 129"/>
                  <a:gd name="T87" fmla="*/ 116 h 128"/>
                  <a:gd name="T88" fmla="*/ 87 w 129"/>
                  <a:gd name="T89" fmla="*/ 116 h 128"/>
                  <a:gd name="T90" fmla="*/ 111 w 129"/>
                  <a:gd name="T91" fmla="*/ 9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28">
                    <a:moveTo>
                      <a:pt x="129" y="64"/>
                    </a:moveTo>
                    <a:cubicBezTo>
                      <a:pt x="129" y="29"/>
                      <a:pt x="100" y="0"/>
                      <a:pt x="66" y="0"/>
                    </a:cubicBezTo>
                    <a:cubicBezTo>
                      <a:pt x="66" y="0"/>
                      <a:pt x="66" y="0"/>
                      <a:pt x="66" y="0"/>
                    </a:cubicBezTo>
                    <a:cubicBezTo>
                      <a:pt x="65" y="0"/>
                      <a:pt x="65" y="0"/>
                      <a:pt x="65" y="0"/>
                    </a:cubicBezTo>
                    <a:cubicBezTo>
                      <a:pt x="64" y="0"/>
                      <a:pt x="64" y="0"/>
                      <a:pt x="64" y="0"/>
                    </a:cubicBezTo>
                    <a:cubicBezTo>
                      <a:pt x="64" y="0"/>
                      <a:pt x="64" y="0"/>
                      <a:pt x="64" y="0"/>
                    </a:cubicBezTo>
                    <a:cubicBezTo>
                      <a:pt x="64" y="0"/>
                      <a:pt x="64" y="0"/>
                      <a:pt x="63" y="0"/>
                    </a:cubicBezTo>
                    <a:cubicBezTo>
                      <a:pt x="63" y="0"/>
                      <a:pt x="63" y="0"/>
                      <a:pt x="63" y="0"/>
                    </a:cubicBezTo>
                    <a:cubicBezTo>
                      <a:pt x="28" y="0"/>
                      <a:pt x="0" y="29"/>
                      <a:pt x="0" y="64"/>
                    </a:cubicBezTo>
                    <a:cubicBezTo>
                      <a:pt x="0" y="99"/>
                      <a:pt x="28" y="128"/>
                      <a:pt x="63" y="128"/>
                    </a:cubicBezTo>
                    <a:cubicBezTo>
                      <a:pt x="63" y="128"/>
                      <a:pt x="63" y="128"/>
                      <a:pt x="63" y="128"/>
                    </a:cubicBezTo>
                    <a:cubicBezTo>
                      <a:pt x="64" y="128"/>
                      <a:pt x="64" y="128"/>
                      <a:pt x="64" y="128"/>
                    </a:cubicBezTo>
                    <a:cubicBezTo>
                      <a:pt x="64" y="128"/>
                      <a:pt x="64" y="128"/>
                      <a:pt x="64" y="128"/>
                    </a:cubicBezTo>
                    <a:cubicBezTo>
                      <a:pt x="65" y="128"/>
                      <a:pt x="65" y="128"/>
                      <a:pt x="65" y="128"/>
                    </a:cubicBezTo>
                    <a:cubicBezTo>
                      <a:pt x="66" y="128"/>
                      <a:pt x="66" y="128"/>
                      <a:pt x="66" y="128"/>
                    </a:cubicBezTo>
                    <a:cubicBezTo>
                      <a:pt x="66" y="128"/>
                      <a:pt x="66" y="128"/>
                      <a:pt x="66" y="128"/>
                    </a:cubicBezTo>
                    <a:cubicBezTo>
                      <a:pt x="100" y="128"/>
                      <a:pt x="129" y="99"/>
                      <a:pt x="129" y="64"/>
                    </a:cubicBezTo>
                    <a:close/>
                    <a:moveTo>
                      <a:pt x="8" y="68"/>
                    </a:moveTo>
                    <a:cubicBezTo>
                      <a:pt x="26" y="68"/>
                      <a:pt x="26" y="68"/>
                      <a:pt x="26" y="68"/>
                    </a:cubicBezTo>
                    <a:cubicBezTo>
                      <a:pt x="26" y="75"/>
                      <a:pt x="28" y="82"/>
                      <a:pt x="29" y="89"/>
                    </a:cubicBezTo>
                    <a:cubicBezTo>
                      <a:pt x="14" y="89"/>
                      <a:pt x="14" y="89"/>
                      <a:pt x="14" y="89"/>
                    </a:cubicBezTo>
                    <a:cubicBezTo>
                      <a:pt x="10" y="82"/>
                      <a:pt x="8" y="75"/>
                      <a:pt x="8" y="68"/>
                    </a:cubicBezTo>
                    <a:close/>
                    <a:moveTo>
                      <a:pt x="121" y="60"/>
                    </a:moveTo>
                    <a:cubicBezTo>
                      <a:pt x="102" y="60"/>
                      <a:pt x="102" y="60"/>
                      <a:pt x="102" y="60"/>
                    </a:cubicBezTo>
                    <a:cubicBezTo>
                      <a:pt x="102" y="53"/>
                      <a:pt x="101" y="46"/>
                      <a:pt x="100" y="39"/>
                    </a:cubicBezTo>
                    <a:cubicBezTo>
                      <a:pt x="115" y="39"/>
                      <a:pt x="115" y="39"/>
                      <a:pt x="115" y="39"/>
                    </a:cubicBezTo>
                    <a:cubicBezTo>
                      <a:pt x="118" y="46"/>
                      <a:pt x="120" y="53"/>
                      <a:pt x="121" y="60"/>
                    </a:cubicBezTo>
                    <a:close/>
                    <a:moveTo>
                      <a:pt x="95" y="60"/>
                    </a:moveTo>
                    <a:cubicBezTo>
                      <a:pt x="68" y="60"/>
                      <a:pt x="68" y="60"/>
                      <a:pt x="68" y="60"/>
                    </a:cubicBezTo>
                    <a:cubicBezTo>
                      <a:pt x="68" y="39"/>
                      <a:pt x="68" y="39"/>
                      <a:pt x="68" y="39"/>
                    </a:cubicBezTo>
                    <a:cubicBezTo>
                      <a:pt x="91" y="39"/>
                      <a:pt x="91" y="39"/>
                      <a:pt x="91" y="39"/>
                    </a:cubicBezTo>
                    <a:cubicBezTo>
                      <a:pt x="93" y="46"/>
                      <a:pt x="95" y="53"/>
                      <a:pt x="95" y="60"/>
                    </a:cubicBezTo>
                    <a:close/>
                    <a:moveTo>
                      <a:pt x="68" y="32"/>
                    </a:moveTo>
                    <a:cubicBezTo>
                      <a:pt x="68" y="8"/>
                      <a:pt x="68" y="8"/>
                      <a:pt x="68" y="8"/>
                    </a:cubicBezTo>
                    <a:cubicBezTo>
                      <a:pt x="77" y="10"/>
                      <a:pt x="84" y="19"/>
                      <a:pt x="89" y="32"/>
                    </a:cubicBezTo>
                    <a:cubicBezTo>
                      <a:pt x="68" y="32"/>
                      <a:pt x="68" y="32"/>
                      <a:pt x="68" y="32"/>
                    </a:cubicBezTo>
                    <a:cubicBezTo>
                      <a:pt x="68" y="32"/>
                      <a:pt x="68" y="32"/>
                      <a:pt x="68" y="32"/>
                    </a:cubicBezTo>
                    <a:close/>
                    <a:moveTo>
                      <a:pt x="60" y="8"/>
                    </a:moveTo>
                    <a:cubicBezTo>
                      <a:pt x="60" y="32"/>
                      <a:pt x="60" y="32"/>
                      <a:pt x="60" y="32"/>
                    </a:cubicBezTo>
                    <a:cubicBezTo>
                      <a:pt x="40" y="32"/>
                      <a:pt x="40" y="32"/>
                      <a:pt x="40" y="32"/>
                    </a:cubicBezTo>
                    <a:cubicBezTo>
                      <a:pt x="45" y="19"/>
                      <a:pt x="52" y="10"/>
                      <a:pt x="60" y="8"/>
                    </a:cubicBezTo>
                    <a:close/>
                    <a:moveTo>
                      <a:pt x="60" y="39"/>
                    </a:moveTo>
                    <a:cubicBezTo>
                      <a:pt x="60" y="60"/>
                      <a:pt x="60" y="60"/>
                      <a:pt x="60" y="60"/>
                    </a:cubicBezTo>
                    <a:cubicBezTo>
                      <a:pt x="34" y="60"/>
                      <a:pt x="34" y="60"/>
                      <a:pt x="34" y="60"/>
                    </a:cubicBezTo>
                    <a:cubicBezTo>
                      <a:pt x="34" y="53"/>
                      <a:pt x="35" y="46"/>
                      <a:pt x="37" y="39"/>
                    </a:cubicBezTo>
                    <a:cubicBezTo>
                      <a:pt x="60" y="39"/>
                      <a:pt x="60" y="39"/>
                      <a:pt x="60" y="39"/>
                    </a:cubicBezTo>
                    <a:cubicBezTo>
                      <a:pt x="60" y="39"/>
                      <a:pt x="60" y="39"/>
                      <a:pt x="60" y="39"/>
                    </a:cubicBezTo>
                    <a:close/>
                    <a:moveTo>
                      <a:pt x="26" y="60"/>
                    </a:moveTo>
                    <a:cubicBezTo>
                      <a:pt x="8" y="60"/>
                      <a:pt x="8" y="60"/>
                      <a:pt x="8" y="60"/>
                    </a:cubicBezTo>
                    <a:cubicBezTo>
                      <a:pt x="8" y="53"/>
                      <a:pt x="10" y="46"/>
                      <a:pt x="14" y="39"/>
                    </a:cubicBezTo>
                    <a:cubicBezTo>
                      <a:pt x="29" y="39"/>
                      <a:pt x="29" y="39"/>
                      <a:pt x="29" y="39"/>
                    </a:cubicBezTo>
                    <a:cubicBezTo>
                      <a:pt x="28" y="46"/>
                      <a:pt x="26" y="53"/>
                      <a:pt x="26" y="60"/>
                    </a:cubicBezTo>
                    <a:close/>
                    <a:moveTo>
                      <a:pt x="34" y="68"/>
                    </a:moveTo>
                    <a:cubicBezTo>
                      <a:pt x="60" y="68"/>
                      <a:pt x="60" y="68"/>
                      <a:pt x="60" y="68"/>
                    </a:cubicBezTo>
                    <a:cubicBezTo>
                      <a:pt x="60" y="89"/>
                      <a:pt x="60" y="89"/>
                      <a:pt x="60" y="89"/>
                    </a:cubicBezTo>
                    <a:cubicBezTo>
                      <a:pt x="37" y="89"/>
                      <a:pt x="37" y="89"/>
                      <a:pt x="37" y="89"/>
                    </a:cubicBezTo>
                    <a:cubicBezTo>
                      <a:pt x="35" y="82"/>
                      <a:pt x="34" y="75"/>
                      <a:pt x="34" y="68"/>
                    </a:cubicBezTo>
                    <a:close/>
                    <a:moveTo>
                      <a:pt x="60" y="97"/>
                    </a:moveTo>
                    <a:cubicBezTo>
                      <a:pt x="60" y="120"/>
                      <a:pt x="60" y="120"/>
                      <a:pt x="60" y="120"/>
                    </a:cubicBezTo>
                    <a:cubicBezTo>
                      <a:pt x="52" y="117"/>
                      <a:pt x="45" y="109"/>
                      <a:pt x="40" y="97"/>
                    </a:cubicBezTo>
                    <a:cubicBezTo>
                      <a:pt x="60" y="97"/>
                      <a:pt x="60" y="97"/>
                      <a:pt x="60" y="97"/>
                    </a:cubicBezTo>
                    <a:cubicBezTo>
                      <a:pt x="60" y="97"/>
                      <a:pt x="60" y="97"/>
                      <a:pt x="60" y="97"/>
                    </a:cubicBezTo>
                    <a:close/>
                    <a:moveTo>
                      <a:pt x="68" y="120"/>
                    </a:moveTo>
                    <a:cubicBezTo>
                      <a:pt x="68" y="97"/>
                      <a:pt x="68" y="97"/>
                      <a:pt x="68" y="97"/>
                    </a:cubicBezTo>
                    <a:cubicBezTo>
                      <a:pt x="89" y="97"/>
                      <a:pt x="89" y="97"/>
                      <a:pt x="89" y="97"/>
                    </a:cubicBezTo>
                    <a:cubicBezTo>
                      <a:pt x="84" y="109"/>
                      <a:pt x="77" y="117"/>
                      <a:pt x="68" y="120"/>
                    </a:cubicBezTo>
                    <a:close/>
                    <a:moveTo>
                      <a:pt x="68" y="89"/>
                    </a:moveTo>
                    <a:cubicBezTo>
                      <a:pt x="68" y="68"/>
                      <a:pt x="68" y="68"/>
                      <a:pt x="68" y="68"/>
                    </a:cubicBezTo>
                    <a:cubicBezTo>
                      <a:pt x="95" y="68"/>
                      <a:pt x="95" y="68"/>
                      <a:pt x="95" y="68"/>
                    </a:cubicBezTo>
                    <a:cubicBezTo>
                      <a:pt x="95" y="75"/>
                      <a:pt x="93" y="82"/>
                      <a:pt x="91" y="89"/>
                    </a:cubicBezTo>
                    <a:cubicBezTo>
                      <a:pt x="68" y="89"/>
                      <a:pt x="68" y="89"/>
                      <a:pt x="68" y="89"/>
                    </a:cubicBezTo>
                    <a:cubicBezTo>
                      <a:pt x="68" y="89"/>
                      <a:pt x="68" y="89"/>
                      <a:pt x="68" y="89"/>
                    </a:cubicBezTo>
                    <a:close/>
                    <a:moveTo>
                      <a:pt x="102" y="68"/>
                    </a:moveTo>
                    <a:cubicBezTo>
                      <a:pt x="121" y="68"/>
                      <a:pt x="121" y="68"/>
                      <a:pt x="121" y="68"/>
                    </a:cubicBezTo>
                    <a:cubicBezTo>
                      <a:pt x="120" y="75"/>
                      <a:pt x="118" y="82"/>
                      <a:pt x="115" y="89"/>
                    </a:cubicBezTo>
                    <a:cubicBezTo>
                      <a:pt x="100" y="89"/>
                      <a:pt x="100" y="89"/>
                      <a:pt x="100" y="89"/>
                    </a:cubicBezTo>
                    <a:cubicBezTo>
                      <a:pt x="101" y="82"/>
                      <a:pt x="102" y="75"/>
                      <a:pt x="102" y="68"/>
                    </a:cubicBezTo>
                    <a:close/>
                    <a:moveTo>
                      <a:pt x="111" y="32"/>
                    </a:moveTo>
                    <a:cubicBezTo>
                      <a:pt x="97" y="32"/>
                      <a:pt x="97" y="32"/>
                      <a:pt x="97" y="32"/>
                    </a:cubicBezTo>
                    <a:cubicBezTo>
                      <a:pt x="95" y="24"/>
                      <a:pt x="91" y="17"/>
                      <a:pt x="87" y="12"/>
                    </a:cubicBezTo>
                    <a:cubicBezTo>
                      <a:pt x="96" y="16"/>
                      <a:pt x="105" y="23"/>
                      <a:pt x="111" y="32"/>
                    </a:cubicBezTo>
                    <a:close/>
                    <a:moveTo>
                      <a:pt x="42" y="12"/>
                    </a:moveTo>
                    <a:cubicBezTo>
                      <a:pt x="38" y="17"/>
                      <a:pt x="34" y="24"/>
                      <a:pt x="32" y="32"/>
                    </a:cubicBezTo>
                    <a:cubicBezTo>
                      <a:pt x="18" y="32"/>
                      <a:pt x="18" y="32"/>
                      <a:pt x="18" y="32"/>
                    </a:cubicBezTo>
                    <a:cubicBezTo>
                      <a:pt x="24" y="23"/>
                      <a:pt x="33" y="16"/>
                      <a:pt x="42" y="12"/>
                    </a:cubicBezTo>
                    <a:close/>
                    <a:moveTo>
                      <a:pt x="18" y="97"/>
                    </a:moveTo>
                    <a:cubicBezTo>
                      <a:pt x="32" y="97"/>
                      <a:pt x="32" y="97"/>
                      <a:pt x="32" y="97"/>
                    </a:cubicBezTo>
                    <a:cubicBezTo>
                      <a:pt x="34" y="104"/>
                      <a:pt x="38" y="111"/>
                      <a:pt x="42" y="116"/>
                    </a:cubicBezTo>
                    <a:cubicBezTo>
                      <a:pt x="33" y="112"/>
                      <a:pt x="24" y="105"/>
                      <a:pt x="18" y="97"/>
                    </a:cubicBezTo>
                    <a:close/>
                    <a:moveTo>
                      <a:pt x="87" y="116"/>
                    </a:moveTo>
                    <a:cubicBezTo>
                      <a:pt x="91" y="111"/>
                      <a:pt x="95" y="104"/>
                      <a:pt x="97" y="97"/>
                    </a:cubicBezTo>
                    <a:cubicBezTo>
                      <a:pt x="111" y="97"/>
                      <a:pt x="111" y="97"/>
                      <a:pt x="111" y="97"/>
                    </a:cubicBezTo>
                    <a:cubicBezTo>
                      <a:pt x="105" y="105"/>
                      <a:pt x="96" y="112"/>
                      <a:pt x="87" y="116"/>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0" name="Title 3"/>
          <p:cNvSpPr txBox="1">
            <a:spLocks/>
          </p:cNvSpPr>
          <p:nvPr/>
        </p:nvSpPr>
        <p:spPr>
          <a:xfrm>
            <a:off x="508429" y="2286001"/>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marL="0" marR="0" lvl="0" indent="0" algn="l" defTabSz="1088473" rtl="0" eaLnBrk="1" fontAlgn="auto" latinLnBrk="0" hangingPunct="1">
              <a:lnSpc>
                <a:spcPct val="100000"/>
              </a:lnSpc>
              <a:spcBef>
                <a:spcPts val="417"/>
              </a:spcBef>
              <a:spcAft>
                <a:spcPts val="0"/>
              </a:spcAft>
              <a:buClrTx/>
              <a:buSzTx/>
              <a:buFontTx/>
              <a:buNone/>
              <a:tabLst/>
              <a:defRPr/>
            </a:pPr>
            <a: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t>Microsoft Azure</a:t>
            </a:r>
            <a:br>
              <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rPr>
            </a:br>
            <a:r>
              <a:rPr kumimoji="0" lang="en-US" sz="6000" b="0" i="0" u="none" strike="noStrike" kern="1200" cap="none" spc="-75" normalizeH="0" baseline="0" noProof="0" dirty="0" err="1">
                <a:ln>
                  <a:noFill/>
                </a:ln>
                <a:solidFill>
                  <a:srgbClr val="FFFFFF"/>
                </a:solidFill>
                <a:effectLst/>
                <a:uLnTx/>
                <a:uFillTx/>
                <a:latin typeface="Segoe UI Light" panose="020B0502040204020203" pitchFamily="34" charset="0"/>
                <a:cs typeface="Segoe UI" panose="020B0502040204020203" pitchFamily="34" charset="0"/>
              </a:rPr>
              <a:t>IoT</a:t>
            </a:r>
            <a:endParaRPr kumimoji="0" lang="en-US" sz="6000" b="0" i="0" u="none" strike="noStrike" kern="1200" cap="none" spc="-75" normalizeH="0" baseline="0" noProof="0" dirty="0">
              <a:ln>
                <a:noFill/>
              </a:ln>
              <a:solidFill>
                <a:srgbClr val="FFFFFF"/>
              </a:solidFill>
              <a:effectLst/>
              <a:uLnTx/>
              <a:uFillTx/>
              <a:latin typeface="Segoe UI Light" panose="020B0502040204020203" pitchFamily="34" charset="0"/>
              <a:cs typeface="Segoe UI" panose="020B0502040204020203" pitchFamily="34" charset="0"/>
            </a:endParaRPr>
          </a:p>
        </p:txBody>
      </p:sp>
      <p:sp>
        <p:nvSpPr>
          <p:cNvPr id="3" name="TextBox 2"/>
          <p:cNvSpPr txBox="1"/>
          <p:nvPr/>
        </p:nvSpPr>
        <p:spPr>
          <a:xfrm>
            <a:off x="508429" y="5164383"/>
            <a:ext cx="5377306" cy="954107"/>
          </a:xfrm>
          <a:prstGeom prst="rect">
            <a:avLst/>
          </a:prstGeom>
          <a:noFill/>
        </p:spPr>
        <p:txBody>
          <a:bodyPr wrap="none" rtlCol="0">
            <a:spAutoFit/>
          </a:bodyPr>
          <a:lstStyle/>
          <a:p>
            <a:r>
              <a:rPr lang="it-IT" sz="2800" dirty="0">
                <a:solidFill>
                  <a:schemeClr val="bg1"/>
                </a:solidFill>
                <a:latin typeface="+mj-lt"/>
              </a:rPr>
              <a:t>Francesco Scullino</a:t>
            </a:r>
          </a:p>
          <a:p>
            <a:r>
              <a:rPr lang="it-IT" sz="2800" dirty="0">
                <a:solidFill>
                  <a:schemeClr val="bg1"/>
                </a:solidFill>
                <a:latin typeface="+mj-lt"/>
              </a:rPr>
              <a:t>Microsoft Innovation Center Torino</a:t>
            </a:r>
          </a:p>
        </p:txBody>
      </p:sp>
    </p:spTree>
    <p:extLst>
      <p:ext uri="{BB962C8B-B14F-4D97-AF65-F5344CB8AC3E}">
        <p14:creationId xmlns:p14="http://schemas.microsoft.com/office/powerpoint/2010/main" val="3766571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1500831" y="1725812"/>
            <a:ext cx="7404864" cy="3879632"/>
          </a:xfrm>
          <a:prstGeom prst="rect">
            <a:avLst/>
          </a:prstGeom>
          <a:noFill/>
          <a:ln w="28575">
            <a:solidFill>
              <a:schemeClr val="accent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854"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Azure </a:t>
            </a:r>
            <a:r>
              <a:rPr lang="en-US" dirty="0" err="1"/>
              <a:t>IoT</a:t>
            </a:r>
            <a:endParaRPr lang="en-US" dirty="0"/>
          </a:p>
        </p:txBody>
      </p:sp>
      <p:sp>
        <p:nvSpPr>
          <p:cNvPr id="8" name="Field gateway"/>
          <p:cNvSpPr/>
          <p:nvPr/>
        </p:nvSpPr>
        <p:spPr>
          <a:xfrm>
            <a:off x="2600042" y="3355850"/>
            <a:ext cx="942860" cy="150159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9" name="Cloud protocol"/>
          <p:cNvSpPr/>
          <p:nvPr/>
        </p:nvSpPr>
        <p:spPr>
          <a:xfrm>
            <a:off x="3946915" y="2488725"/>
            <a:ext cx="957410" cy="150159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protocol</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gateway</a:t>
            </a:r>
          </a:p>
        </p:txBody>
      </p:sp>
      <p:grpSp>
        <p:nvGrpSpPr>
          <p:cNvPr id="10" name="Group 9"/>
          <p:cNvGrpSpPr/>
          <p:nvPr/>
        </p:nvGrpSpPr>
        <p:grpSpPr>
          <a:xfrm>
            <a:off x="1590947" y="2055451"/>
            <a:ext cx="307313" cy="307916"/>
            <a:chOff x="609600" y="502508"/>
            <a:chExt cx="395416" cy="395416"/>
          </a:xfrm>
        </p:grpSpPr>
        <p:sp>
          <p:nvSpPr>
            <p:cNvPr id="11" name="Rectangle 10"/>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2"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cxnSp>
        <p:nvCxnSpPr>
          <p:cNvPr id="22" name="Straight Arrow Connector 21"/>
          <p:cNvCxnSpPr/>
          <p:nvPr/>
        </p:nvCxnSpPr>
        <p:spPr>
          <a:xfrm flipV="1">
            <a:off x="1918482" y="2189267"/>
            <a:ext cx="3500195" cy="10834"/>
          </a:xfrm>
          <a:prstGeom prst="straightConnector1">
            <a:avLst/>
          </a:prstGeom>
          <a:ln w="28575">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918482" y="2955673"/>
            <a:ext cx="2028433" cy="13667"/>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06013" y="3224950"/>
            <a:ext cx="525263"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918482" y="3701276"/>
            <a:ext cx="688083" cy="10019"/>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543146" y="3711297"/>
            <a:ext cx="415505" cy="5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923977" y="4466868"/>
            <a:ext cx="682074"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550075" y="4466866"/>
            <a:ext cx="1868601" cy="11687"/>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6200000">
            <a:off x="778149" y="2399666"/>
            <a:ext cx="1133996" cy="338378"/>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latin typeface="Segoe UI"/>
                <a:ea typeface="+mn-ea"/>
                <a:cs typeface="+mn-cs"/>
              </a:rPr>
              <a:t>IP-capable</a:t>
            </a:r>
          </a:p>
        </p:txBody>
      </p:sp>
      <p:sp>
        <p:nvSpPr>
          <p:cNvPr id="36" name="TextBox 35"/>
          <p:cNvSpPr txBox="1"/>
          <p:nvPr/>
        </p:nvSpPr>
        <p:spPr>
          <a:xfrm rot="16200000">
            <a:off x="676710" y="3937456"/>
            <a:ext cx="1316393" cy="338378"/>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latin typeface="Segoe UI"/>
                <a:ea typeface="+mn-ea"/>
                <a:cs typeface="+mn-cs"/>
              </a:rPr>
              <a:t>PAN-devices</a:t>
            </a:r>
          </a:p>
        </p:txBody>
      </p:sp>
      <p:sp>
        <p:nvSpPr>
          <p:cNvPr id="37" name="Rectangle 36"/>
          <p:cNvSpPr/>
          <p:nvPr/>
        </p:nvSpPr>
        <p:spPr>
          <a:xfrm>
            <a:off x="8181707" y="1949385"/>
            <a:ext cx="3054998" cy="114984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processing and insight</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(e.g. hot and cold paths)</a:t>
            </a:r>
          </a:p>
        </p:txBody>
      </p:sp>
      <p:sp>
        <p:nvSpPr>
          <p:cNvPr id="51" name="Left-Right Arrow 50"/>
          <p:cNvSpPr/>
          <p:nvPr/>
        </p:nvSpPr>
        <p:spPr>
          <a:xfrm>
            <a:off x="7516776" y="3528841"/>
            <a:ext cx="581359" cy="442996"/>
          </a:xfrm>
          <a:prstGeom prst="leftRightArrow">
            <a:avLst>
              <a:gd name="adj1" fmla="val 37549"/>
              <a:gd name="adj2" fmla="val 31899"/>
            </a:avLst>
          </a:prstGeom>
          <a:gradFill flip="none" rotWithShape="1">
            <a:gsLst>
              <a:gs pos="47000">
                <a:schemeClr val="accent5"/>
              </a:gs>
              <a:gs pos="46000">
                <a:schemeClr val="accent6"/>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p:cNvSpPr/>
          <p:nvPr/>
        </p:nvSpPr>
        <p:spPr>
          <a:xfrm>
            <a:off x="8167551" y="3291795"/>
            <a:ext cx="3054997" cy="948223"/>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business logic,</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Connectivity monitoring</a:t>
            </a:r>
          </a:p>
        </p:txBody>
      </p:sp>
      <p:sp>
        <p:nvSpPr>
          <p:cNvPr id="83" name="Rectangle 82"/>
          <p:cNvSpPr/>
          <p:nvPr/>
        </p:nvSpPr>
        <p:spPr>
          <a:xfrm>
            <a:off x="8181706" y="4575341"/>
            <a:ext cx="3054997" cy="948223"/>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Application</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provisioning and management</a:t>
            </a:r>
          </a:p>
        </p:txBody>
      </p:sp>
      <p:cxnSp>
        <p:nvCxnSpPr>
          <p:cNvPr id="88" name="Straight Connector 87"/>
          <p:cNvCxnSpPr/>
          <p:nvPr/>
        </p:nvCxnSpPr>
        <p:spPr>
          <a:xfrm>
            <a:off x="3707225" y="1841034"/>
            <a:ext cx="0" cy="4033296"/>
          </a:xfrm>
          <a:prstGeom prst="line">
            <a:avLst/>
          </a:prstGeom>
          <a:ln w="28575">
            <a:solidFill>
              <a:srgbClr val="77777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707227" y="5527783"/>
            <a:ext cx="862086" cy="511055"/>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cloud</a:t>
            </a:r>
          </a:p>
        </p:txBody>
      </p:sp>
      <p:sp>
        <p:nvSpPr>
          <p:cNvPr id="96" name="TextBox 95"/>
          <p:cNvSpPr txBox="1"/>
          <p:nvPr/>
        </p:nvSpPr>
        <p:spPr>
          <a:xfrm>
            <a:off x="2872186" y="5515815"/>
            <a:ext cx="753097" cy="511055"/>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field</a:t>
            </a:r>
          </a:p>
        </p:txBody>
      </p:sp>
      <p:grpSp>
        <p:nvGrpSpPr>
          <p:cNvPr id="41" name="Group 40"/>
          <p:cNvGrpSpPr/>
          <p:nvPr/>
        </p:nvGrpSpPr>
        <p:grpSpPr>
          <a:xfrm>
            <a:off x="1590947" y="2801978"/>
            <a:ext cx="307313" cy="307916"/>
            <a:chOff x="609600" y="502508"/>
            <a:chExt cx="395416" cy="395416"/>
          </a:xfrm>
        </p:grpSpPr>
        <p:sp>
          <p:nvSpPr>
            <p:cNvPr id="42" name="Rectangle 41"/>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4" name="Group 43"/>
          <p:cNvGrpSpPr/>
          <p:nvPr/>
        </p:nvGrpSpPr>
        <p:grpSpPr>
          <a:xfrm>
            <a:off x="1584550" y="3547199"/>
            <a:ext cx="307313" cy="307916"/>
            <a:chOff x="609600" y="502508"/>
            <a:chExt cx="395416" cy="395416"/>
          </a:xfrm>
        </p:grpSpPr>
        <p:sp>
          <p:nvSpPr>
            <p:cNvPr id="45" name="Rectangle 44"/>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p:cNvGrpSpPr/>
          <p:nvPr/>
        </p:nvGrpSpPr>
        <p:grpSpPr>
          <a:xfrm>
            <a:off x="1582018" y="4324595"/>
            <a:ext cx="307313" cy="307916"/>
            <a:chOff x="609600" y="502508"/>
            <a:chExt cx="395416" cy="395416"/>
          </a:xfrm>
        </p:grpSpPr>
        <p:sp>
          <p:nvSpPr>
            <p:cNvPr id="48" name="Rectangle 47"/>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latin typeface="Segoe UI"/>
                <a:ea typeface="+mn-ea"/>
                <a:cs typeface="+mn-cs"/>
              </a:endParaRPr>
            </a:p>
          </p:txBody>
        </p:sp>
      </p:grpSp>
      <p:sp>
        <p:nvSpPr>
          <p:cNvPr id="39" name="Left-Right Arrow 38"/>
          <p:cNvSpPr/>
          <p:nvPr/>
        </p:nvSpPr>
        <p:spPr>
          <a:xfrm>
            <a:off x="7531586" y="4751903"/>
            <a:ext cx="581359" cy="442996"/>
          </a:xfrm>
          <a:prstGeom prst="leftRightArrow">
            <a:avLst>
              <a:gd name="adj1" fmla="val 37549"/>
              <a:gd name="adj2" fmla="val 31899"/>
            </a:avLst>
          </a:prstGeom>
          <a:gradFill flip="none" rotWithShape="1">
            <a:gsLst>
              <a:gs pos="47000">
                <a:schemeClr val="accent5"/>
              </a:gs>
              <a:gs pos="46000">
                <a:schemeClr val="accent6"/>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Left-Right Arrow 39"/>
          <p:cNvSpPr/>
          <p:nvPr/>
        </p:nvSpPr>
        <p:spPr>
          <a:xfrm>
            <a:off x="7531585" y="2302320"/>
            <a:ext cx="581359" cy="442996"/>
          </a:xfrm>
          <a:prstGeom prst="leftRightArrow">
            <a:avLst>
              <a:gd name="adj1" fmla="val 37549"/>
              <a:gd name="adj2" fmla="val 31899"/>
            </a:avLst>
          </a:prstGeom>
          <a:gradFill flip="none" rotWithShape="1">
            <a:gsLst>
              <a:gs pos="47000">
                <a:schemeClr val="accent5"/>
              </a:gs>
              <a:gs pos="46000">
                <a:schemeClr val="accent6"/>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ame 5"/>
          <p:cNvSpPr>
            <a:spLocks noChangeAspect="1"/>
          </p:cNvSpPr>
          <p:nvPr/>
        </p:nvSpPr>
        <p:spPr bwMode="auto">
          <a:xfrm>
            <a:off x="2802219" y="3496118"/>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0" name="Picture 139"/>
          <p:cNvPicPr>
            <a:picLocks noChangeAspect="1"/>
          </p:cNvPicPr>
          <p:nvPr/>
        </p:nvPicPr>
        <p:blipFill>
          <a:blip r:embed="rId9">
            <a:clrChange>
              <a:clrFrom>
                <a:srgbClr val="FFFFFF"/>
              </a:clrFrom>
              <a:clrTo>
                <a:srgbClr val="FFFFFF">
                  <a:alpha val="0"/>
                </a:srgbClr>
              </a:clrTo>
            </a:clrChange>
          </a:blip>
          <a:stretch>
            <a:fillRect/>
          </a:stretch>
        </p:blipFill>
        <p:spPr>
          <a:xfrm>
            <a:off x="10027119" y="2141116"/>
            <a:ext cx="1171302" cy="607341"/>
          </a:xfrm>
          <a:prstGeom prst="rect">
            <a:avLst/>
          </a:prstGeom>
        </p:spPr>
      </p:pic>
      <p:grpSp>
        <p:nvGrpSpPr>
          <p:cNvPr id="5" name="Group 4"/>
          <p:cNvGrpSpPr/>
          <p:nvPr/>
        </p:nvGrpSpPr>
        <p:grpSpPr>
          <a:xfrm>
            <a:off x="10517359" y="4697393"/>
            <a:ext cx="417153" cy="414539"/>
            <a:chOff x="13858399" y="2733933"/>
            <a:chExt cx="425518" cy="422851"/>
          </a:xfrm>
        </p:grpSpPr>
        <p:grpSp>
          <p:nvGrpSpPr>
            <p:cNvPr id="141" name="Group 140"/>
            <p:cNvGrpSpPr/>
            <p:nvPr/>
          </p:nvGrpSpPr>
          <p:grpSpPr>
            <a:xfrm>
              <a:off x="13858399" y="2733933"/>
              <a:ext cx="425518" cy="422851"/>
              <a:chOff x="7536568" y="3223995"/>
              <a:chExt cx="617962" cy="614088"/>
            </a:xfrm>
          </p:grpSpPr>
          <p:sp>
            <p:nvSpPr>
              <p:cNvPr id="142" name="Freeform 141"/>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Freeform 14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4" name="Freeform 143"/>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10361033" y="3402320"/>
            <a:ext cx="652771" cy="569163"/>
            <a:chOff x="10444863" y="4012100"/>
            <a:chExt cx="665860" cy="580576"/>
          </a:xfrm>
        </p:grpSpPr>
        <p:sp>
          <p:nvSpPr>
            <p:cNvPr id="159" name="Freeform 158"/>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Freeform 16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Freeform 16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1" name="Group 180"/>
          <p:cNvGrpSpPr/>
          <p:nvPr/>
        </p:nvGrpSpPr>
        <p:grpSpPr>
          <a:xfrm>
            <a:off x="4043847" y="2548333"/>
            <a:ext cx="767555" cy="479963"/>
            <a:chOff x="7966852" y="2699664"/>
            <a:chExt cx="782946" cy="489587"/>
          </a:xfrm>
        </p:grpSpPr>
        <p:sp>
          <p:nvSpPr>
            <p:cNvPr id="182" name="Freeform 181"/>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marL="0" marR="0" lvl="0" indent="0" algn="ctr" defTabSz="914367" rtl="0"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83" name="Group 182"/>
            <p:cNvGrpSpPr/>
            <p:nvPr/>
          </p:nvGrpSpPr>
          <p:grpSpPr>
            <a:xfrm>
              <a:off x="8188271" y="2851116"/>
              <a:ext cx="257445" cy="288170"/>
              <a:chOff x="3876323" y="2412935"/>
              <a:chExt cx="981584" cy="1503227"/>
            </a:xfrm>
          </p:grpSpPr>
          <p:grpSp>
            <p:nvGrpSpPr>
              <p:cNvPr id="184" name="Group 183"/>
              <p:cNvGrpSpPr/>
              <p:nvPr/>
            </p:nvGrpSpPr>
            <p:grpSpPr>
              <a:xfrm>
                <a:off x="4075337" y="2655193"/>
                <a:ext cx="640701" cy="978962"/>
                <a:chOff x="3978978" y="2691315"/>
                <a:chExt cx="745467" cy="1374671"/>
              </a:xfrm>
            </p:grpSpPr>
            <p:sp>
              <p:nvSpPr>
                <p:cNvPr id="187" name="Rectangle 186"/>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88" name="Rectangle 187"/>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89" name="Rectangle 188"/>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6" name="Rectangle 195"/>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7" name="Rectangle 196"/>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8" name="Rectangle 197"/>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85" name="Freeform 184"/>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86" name="Freeform 185"/>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sp>
        <p:nvSpPr>
          <p:cNvPr id="4" name="IoT"/>
          <p:cNvSpPr/>
          <p:nvPr/>
        </p:nvSpPr>
        <p:spPr>
          <a:xfrm>
            <a:off x="5438805" y="1850381"/>
            <a:ext cx="1747279" cy="365314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pic>
        <p:nvPicPr>
          <p:cNvPr id="7170" name="Group 52"/>
          <p:cNvPicPr>
            <a:picLocks noChangeArrowheads="1"/>
          </p:cNvPicPr>
          <p:nvPr/>
        </p:nvPicPr>
        <p:blipFill>
          <a:blip r:embed="rId10">
            <a:extLst>
              <a:ext uri="{28A0092B-C50C-407E-A947-70E740481C1C}">
                <a14:useLocalDpi xmlns:a14="http://schemas.microsoft.com/office/drawing/2010/main" val="0"/>
              </a:ext>
            </a:extLst>
          </a:blip>
          <a:srcRect r="-632"/>
          <a:stretch>
            <a:fillRect/>
          </a:stretch>
        </p:blipFill>
        <p:spPr bwMode="auto">
          <a:xfrm>
            <a:off x="6065195" y="3402320"/>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649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25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5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25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25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81"/>
                                        </p:tgtEl>
                                        <p:attrNameLst>
                                          <p:attrName>style.visibility</p:attrName>
                                        </p:attrNameLst>
                                      </p:cBhvr>
                                      <p:to>
                                        <p:strVal val="visible"/>
                                      </p:to>
                                    </p:set>
                                    <p:animEffect transition="in" filter="fade">
                                      <p:cBhvr>
                                        <p:cTn id="36" dur="250"/>
                                        <p:tgtEl>
                                          <p:spTgt spid="181"/>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50"/>
                                        <p:tgtEl>
                                          <p:spTgt spid="24"/>
                                        </p:tgtEl>
                                      </p:cBhvr>
                                    </p:animEffect>
                                  </p:childTnLst>
                                </p:cTn>
                              </p:par>
                              <p:par>
                                <p:cTn id="40" presetID="10" presetClass="entr" presetSubtype="0"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250"/>
                                        <p:tgtEl>
                                          <p:spTgt spid="8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250"/>
                                        <p:tgtEl>
                                          <p:spTgt spid="9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250"/>
                                        <p:tgtEl>
                                          <p:spTgt spid="9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250"/>
                                        <p:tgtEl>
                                          <p:spTgt spid="25"/>
                                        </p:tgtEl>
                                      </p:cBhvr>
                                    </p:animEffect>
                                  </p:childTnLst>
                                </p:cTn>
                              </p:par>
                              <p:par>
                                <p:cTn id="54" presetID="10"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250"/>
                                        <p:tgtEl>
                                          <p:spTgt spid="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250"/>
                                        <p:tgtEl>
                                          <p:spTgt spid="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250"/>
                                        <p:tgtEl>
                                          <p:spTgt spid="94"/>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25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25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250"/>
                                        <p:tgtEl>
                                          <p:spTgt spid="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250"/>
                                        <p:tgtEl>
                                          <p:spTgt spid="37"/>
                                        </p:tgtEl>
                                      </p:cBhvr>
                                    </p:animEffect>
                                  </p:childTnLst>
                                </p:cTn>
                              </p:par>
                              <p:par>
                                <p:cTn id="77" presetID="10"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animEffect transition="in" filter="fade">
                                      <p:cBhvr>
                                        <p:cTn id="79" dur="250"/>
                                        <p:tgtEl>
                                          <p:spTgt spid="14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250"/>
                                        <p:tgtEl>
                                          <p:spTgt spid="5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fade">
                                      <p:cBhvr>
                                        <p:cTn id="87" dur="250"/>
                                        <p:tgtEl>
                                          <p:spTgt spid="78"/>
                                        </p:tgtEl>
                                      </p:cBhvr>
                                    </p:animEffect>
                                  </p:childTnLst>
                                </p:cTn>
                              </p:par>
                              <p:par>
                                <p:cTn id="88" presetID="10"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250"/>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250"/>
                                        <p:tgtEl>
                                          <p:spTgt spid="3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250"/>
                                        <p:tgtEl>
                                          <p:spTgt spid="83"/>
                                        </p:tgtEl>
                                      </p:cBhvr>
                                    </p:animEffect>
                                  </p:childTnLst>
                                </p:cTn>
                              </p:par>
                              <p:par>
                                <p:cTn id="99" presetID="10" presetClass="entr" presetSubtype="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fade">
                                      <p:cBhvr>
                                        <p:cTn id="101" dur="250"/>
                                        <p:tgtEl>
                                          <p:spTgt spid="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fade">
                                      <p:cBhvr>
                                        <p:cTn id="106" dur="25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 grpId="0" animBg="1"/>
      <p:bldP spid="9" grpId="0" animBg="1"/>
      <p:bldP spid="35" grpId="0"/>
      <p:bldP spid="36" grpId="0"/>
      <p:bldP spid="37" grpId="0" animBg="1"/>
      <p:bldP spid="51" grpId="0" animBg="1"/>
      <p:bldP spid="78" grpId="0" animBg="1"/>
      <p:bldP spid="83" grpId="0" animBg="1"/>
      <p:bldP spid="95" grpId="0"/>
      <p:bldP spid="96" grpId="0"/>
      <p:bldP spid="39" grpId="0" animBg="1"/>
      <p:bldP spid="40" grpId="0" animBg="1"/>
      <p:bldP spid="9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Hub</a:t>
            </a:r>
          </a:p>
        </p:txBody>
      </p:sp>
      <p:sp>
        <p:nvSpPr>
          <p:cNvPr id="3" name="Text Placeholder 2"/>
          <p:cNvSpPr>
            <a:spLocks noGrp="1"/>
          </p:cNvSpPr>
          <p:nvPr>
            <p:ph type="body" sz="quarter" idx="10"/>
          </p:nvPr>
        </p:nvSpPr>
        <p:spPr>
          <a:xfrm>
            <a:off x="269241" y="1189494"/>
            <a:ext cx="5378548" cy="4774127"/>
          </a:xfrm>
        </p:spPr>
        <p:txBody>
          <a:bodyPr/>
          <a:lstStyle/>
          <a:p>
            <a:r>
              <a:rPr lang="en-US" dirty="0">
                <a:solidFill>
                  <a:schemeClr val="tx2"/>
                </a:solidFill>
              </a:rPr>
              <a:t>Designed for IoT</a:t>
            </a:r>
          </a:p>
          <a:p>
            <a:pPr lvl="1"/>
            <a:r>
              <a:rPr lang="en-US" dirty="0">
                <a:solidFill>
                  <a:schemeClr val="tx1"/>
                </a:solidFill>
              </a:rPr>
              <a:t>Connect millions of devices</a:t>
            </a:r>
          </a:p>
          <a:p>
            <a:r>
              <a:rPr lang="en-US" dirty="0">
                <a:solidFill>
                  <a:schemeClr val="tx2"/>
                </a:solidFill>
              </a:rPr>
              <a:t>Security</a:t>
            </a:r>
          </a:p>
          <a:p>
            <a:pPr lvl="1"/>
            <a:r>
              <a:rPr lang="en-US" dirty="0">
                <a:solidFill>
                  <a:schemeClr val="tx1"/>
                </a:solidFill>
              </a:rPr>
              <a:t>X.509 via AMQPS/HTTPS</a:t>
            </a:r>
          </a:p>
          <a:p>
            <a:pPr lvl="1"/>
            <a:r>
              <a:rPr lang="en-US" dirty="0">
                <a:solidFill>
                  <a:schemeClr val="tx1"/>
                </a:solidFill>
              </a:rPr>
              <a:t>Use IoT Hub to enable secure bi-directional </a:t>
            </a:r>
            <a:r>
              <a:rPr lang="en-US" dirty="0" err="1">
                <a:solidFill>
                  <a:schemeClr val="tx1"/>
                </a:solidFill>
              </a:rPr>
              <a:t>comms</a:t>
            </a:r>
            <a:endParaRPr lang="en-US" dirty="0">
              <a:solidFill>
                <a:schemeClr val="tx1"/>
              </a:solidFill>
            </a:endParaRPr>
          </a:p>
          <a:p>
            <a:r>
              <a:rPr lang="en-US" dirty="0">
                <a:solidFill>
                  <a:schemeClr val="tx2"/>
                </a:solidFill>
              </a:rPr>
              <a:t>Cloud-scale messaging</a:t>
            </a:r>
          </a:p>
          <a:p>
            <a:pPr lvl="1"/>
            <a:r>
              <a:rPr lang="en-US" dirty="0">
                <a:solidFill>
                  <a:schemeClr val="tx1"/>
                </a:solidFill>
              </a:rPr>
              <a:t>Device-to-cloud and Cloud-to-device</a:t>
            </a:r>
          </a:p>
          <a:p>
            <a:pPr lvl="1"/>
            <a:r>
              <a:rPr lang="en-US" dirty="0">
                <a:solidFill>
                  <a:schemeClr val="tx1"/>
                </a:solidFill>
              </a:rPr>
              <a:t>Durable messages (at least once semantics)</a:t>
            </a:r>
          </a:p>
          <a:p>
            <a:pPr lvl="1"/>
            <a:r>
              <a:rPr lang="en-US" dirty="0">
                <a:solidFill>
                  <a:schemeClr val="tx1"/>
                </a:solidFill>
              </a:rPr>
              <a:t>File upload support in portal</a:t>
            </a:r>
          </a:p>
          <a:p>
            <a:r>
              <a:rPr lang="en-US" dirty="0">
                <a:solidFill>
                  <a:schemeClr val="tx2"/>
                </a:solidFill>
              </a:rPr>
              <a:t>Cloud-facing feedback</a:t>
            </a:r>
          </a:p>
          <a:p>
            <a:pPr lvl="1"/>
            <a:r>
              <a:rPr lang="en-US" dirty="0">
                <a:solidFill>
                  <a:schemeClr val="tx1"/>
                </a:solidFill>
              </a:rPr>
              <a:t>Delivery receipts, expired messages</a:t>
            </a:r>
          </a:p>
          <a:p>
            <a:pPr lvl="1"/>
            <a:r>
              <a:rPr lang="en-US" dirty="0">
                <a:solidFill>
                  <a:schemeClr val="tx1"/>
                </a:solidFill>
              </a:rPr>
              <a:t>Device communication errors</a:t>
            </a:r>
          </a:p>
        </p:txBody>
      </p:sp>
      <p:sp>
        <p:nvSpPr>
          <p:cNvPr id="4" name="Text Placeholder 3"/>
          <p:cNvSpPr>
            <a:spLocks noGrp="1"/>
          </p:cNvSpPr>
          <p:nvPr>
            <p:ph type="body" sz="quarter" idx="11"/>
          </p:nvPr>
        </p:nvSpPr>
        <p:spPr>
          <a:xfrm>
            <a:off x="6544215" y="1189494"/>
            <a:ext cx="5378548" cy="4964244"/>
          </a:xfrm>
        </p:spPr>
        <p:txBody>
          <a:bodyPr/>
          <a:lstStyle/>
          <a:p>
            <a:r>
              <a:rPr lang="en-US" dirty="0">
                <a:solidFill>
                  <a:schemeClr val="tx2"/>
                </a:solidFill>
              </a:rPr>
              <a:t>Per-device authentication</a:t>
            </a:r>
          </a:p>
          <a:p>
            <a:pPr lvl="1"/>
            <a:r>
              <a:rPr lang="en-US" dirty="0">
                <a:solidFill>
                  <a:schemeClr val="tx1"/>
                </a:solidFill>
              </a:rPr>
              <a:t>Individual device identities and credentials</a:t>
            </a:r>
          </a:p>
          <a:p>
            <a:r>
              <a:rPr lang="en-US" dirty="0">
                <a:solidFill>
                  <a:schemeClr val="tx2"/>
                </a:solidFill>
              </a:rPr>
              <a:t>Connection multiplexing</a:t>
            </a:r>
          </a:p>
          <a:p>
            <a:pPr lvl="1"/>
            <a:r>
              <a:rPr lang="en-US" dirty="0">
                <a:solidFill>
                  <a:schemeClr val="tx1"/>
                </a:solidFill>
              </a:rPr>
              <a:t>Single device-cloud connection for all communications (C2D, D2C)</a:t>
            </a:r>
          </a:p>
          <a:p>
            <a:r>
              <a:rPr lang="en-US" dirty="0">
                <a:solidFill>
                  <a:schemeClr val="tx2"/>
                </a:solidFill>
              </a:rPr>
              <a:t>Multi-protocol</a:t>
            </a:r>
          </a:p>
          <a:p>
            <a:pPr lvl="1"/>
            <a:r>
              <a:rPr lang="en-US" dirty="0">
                <a:solidFill>
                  <a:schemeClr val="tx1"/>
                </a:solidFill>
              </a:rPr>
              <a:t>Natively supports AMQP, HTTP, MQTT</a:t>
            </a:r>
          </a:p>
          <a:p>
            <a:pPr lvl="1"/>
            <a:r>
              <a:rPr lang="en-US" dirty="0">
                <a:solidFill>
                  <a:schemeClr val="tx1"/>
                </a:solidFill>
              </a:rPr>
              <a:t>Designed for extensibility to custom protocols</a:t>
            </a:r>
          </a:p>
          <a:p>
            <a:pPr lvl="1"/>
            <a:r>
              <a:rPr lang="en-US" dirty="0">
                <a:solidFill>
                  <a:schemeClr val="tx1"/>
                </a:solidFill>
              </a:rPr>
              <a:t>AMQP over </a:t>
            </a:r>
            <a:r>
              <a:rPr lang="en-US" dirty="0" err="1">
                <a:solidFill>
                  <a:schemeClr val="tx1"/>
                </a:solidFill>
              </a:rPr>
              <a:t>WebSocket</a:t>
            </a:r>
            <a:endParaRPr lang="en-US" dirty="0">
              <a:solidFill>
                <a:schemeClr val="tx1"/>
              </a:solidFill>
            </a:endParaRPr>
          </a:p>
          <a:p>
            <a:r>
              <a:rPr lang="en-US" dirty="0">
                <a:solidFill>
                  <a:schemeClr val="tx2"/>
                </a:solidFill>
              </a:rPr>
              <a:t>Multi-platform</a:t>
            </a:r>
          </a:p>
          <a:p>
            <a:pPr lvl="1"/>
            <a:r>
              <a:rPr lang="en-US" dirty="0">
                <a:solidFill>
                  <a:schemeClr val="tx1"/>
                </a:solidFill>
              </a:rPr>
              <a:t>Device SDKs available for multiple platforms (e.g. RTOS, Linux, Windows, iOS, Android)</a:t>
            </a:r>
          </a:p>
          <a:p>
            <a:pPr lvl="1"/>
            <a:r>
              <a:rPr lang="en-US" dirty="0">
                <a:solidFill>
                  <a:schemeClr val="tx1"/>
                </a:solidFill>
              </a:rPr>
              <a:t>Multi-platform Service SDK.</a:t>
            </a:r>
          </a:p>
        </p:txBody>
      </p:sp>
    </p:spTree>
    <p:extLst>
      <p:ext uri="{BB962C8B-B14F-4D97-AF65-F5344CB8AC3E}">
        <p14:creationId xmlns:p14="http://schemas.microsoft.com/office/powerpoint/2010/main" val="8137652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Suite SDKs</a:t>
            </a:r>
          </a:p>
        </p:txBody>
      </p:sp>
      <p:sp>
        <p:nvSpPr>
          <p:cNvPr id="4" name="Text Placeholder 3"/>
          <p:cNvSpPr>
            <a:spLocks noGrp="1"/>
          </p:cNvSpPr>
          <p:nvPr>
            <p:ph type="body" sz="quarter" idx="10"/>
          </p:nvPr>
        </p:nvSpPr>
        <p:spPr>
          <a:xfrm>
            <a:off x="269241" y="1189176"/>
            <a:ext cx="5378548" cy="4728923"/>
          </a:xfrm>
        </p:spPr>
        <p:txBody>
          <a:bodyPr/>
          <a:lstStyle/>
          <a:p>
            <a:r>
              <a:rPr lang="en-US" dirty="0"/>
              <a:t>Device-facing</a:t>
            </a:r>
          </a:p>
          <a:p>
            <a:pPr lvl="1"/>
            <a:r>
              <a:rPr lang="en-US" dirty="0"/>
              <a:t>For devices and field gateway</a:t>
            </a:r>
          </a:p>
          <a:p>
            <a:r>
              <a:rPr lang="en-US" dirty="0"/>
              <a:t>Platforms</a:t>
            </a:r>
          </a:p>
          <a:p>
            <a:pPr lvl="1"/>
            <a:r>
              <a:rPr lang="en-US" dirty="0"/>
              <a:t>RTOS (</a:t>
            </a:r>
            <a:r>
              <a:rPr lang="en-US" dirty="0" err="1"/>
              <a:t>FreeRTOS</a:t>
            </a:r>
            <a:r>
              <a:rPr lang="en-US" dirty="0"/>
              <a:t>)</a:t>
            </a:r>
          </a:p>
          <a:p>
            <a:pPr lvl="1"/>
            <a:r>
              <a:rPr lang="en-US" dirty="0"/>
              <a:t>Linux</a:t>
            </a:r>
            <a:br>
              <a:rPr lang="en-US" dirty="0"/>
            </a:br>
            <a:r>
              <a:rPr lang="en-US" dirty="0"/>
              <a:t>(Ubuntu, </a:t>
            </a:r>
            <a:r>
              <a:rPr lang="en-US" dirty="0" err="1"/>
              <a:t>Debian</a:t>
            </a:r>
            <a:r>
              <a:rPr lang="en-US" dirty="0"/>
              <a:t>, Fedora, </a:t>
            </a:r>
            <a:r>
              <a:rPr lang="en-US" dirty="0" err="1"/>
              <a:t>Raspbian</a:t>
            </a:r>
            <a:r>
              <a:rPr lang="en-US" dirty="0"/>
              <a:t>, Angstrom)</a:t>
            </a:r>
          </a:p>
          <a:p>
            <a:pPr lvl="1"/>
            <a:r>
              <a:rPr lang="en-US" dirty="0"/>
              <a:t>Windows 7/8/10</a:t>
            </a:r>
          </a:p>
          <a:p>
            <a:pPr lvl="1"/>
            <a:r>
              <a:rPr lang="en-US" dirty="0"/>
              <a:t>ARM </a:t>
            </a:r>
            <a:r>
              <a:rPr lang="en-US" dirty="0" err="1"/>
              <a:t>mbed</a:t>
            </a:r>
            <a:endParaRPr lang="en-US" dirty="0"/>
          </a:p>
          <a:p>
            <a:pPr lvl="1"/>
            <a:r>
              <a:rPr lang="en-US" dirty="0"/>
              <a:t>Android</a:t>
            </a:r>
          </a:p>
          <a:p>
            <a:pPr lvl="1"/>
            <a:r>
              <a:rPr lang="en-US" dirty="0"/>
              <a:t>iOS</a:t>
            </a:r>
          </a:p>
          <a:p>
            <a:pPr lvl="1"/>
            <a:r>
              <a:rPr lang="en-US" dirty="0"/>
              <a:t>…</a:t>
            </a:r>
          </a:p>
          <a:p>
            <a:r>
              <a:rPr lang="en-US" dirty="0"/>
              <a:t>Languages</a:t>
            </a:r>
          </a:p>
          <a:p>
            <a:pPr lvl="1"/>
            <a:r>
              <a:rPr lang="en-US" dirty="0"/>
              <a:t>C, Java, C#, Node.js, Python</a:t>
            </a:r>
          </a:p>
        </p:txBody>
      </p:sp>
      <p:sp>
        <p:nvSpPr>
          <p:cNvPr id="5" name="Text Placeholder 4"/>
          <p:cNvSpPr>
            <a:spLocks noGrp="1"/>
          </p:cNvSpPr>
          <p:nvPr>
            <p:ph type="body" sz="quarter" idx="11"/>
          </p:nvPr>
        </p:nvSpPr>
        <p:spPr>
          <a:xfrm>
            <a:off x="6544214" y="1155924"/>
            <a:ext cx="5378548" cy="2402453"/>
          </a:xfrm>
        </p:spPr>
        <p:txBody>
          <a:bodyPr/>
          <a:lstStyle/>
          <a:p>
            <a:r>
              <a:rPr lang="en-US" dirty="0"/>
              <a:t>Service-facing</a:t>
            </a:r>
          </a:p>
          <a:p>
            <a:pPr lvl="1"/>
            <a:r>
              <a:rPr lang="en-US" dirty="0"/>
              <a:t>For back-ends and cloud gateway</a:t>
            </a:r>
          </a:p>
          <a:p>
            <a:r>
              <a:rPr lang="en-US" dirty="0"/>
              <a:t>Languages</a:t>
            </a:r>
          </a:p>
          <a:p>
            <a:pPr lvl="1"/>
            <a:r>
              <a:rPr lang="en-US" dirty="0"/>
              <a:t>.NET C#</a:t>
            </a:r>
          </a:p>
          <a:p>
            <a:pPr lvl="1"/>
            <a:r>
              <a:rPr lang="en-US" dirty="0"/>
              <a:t>Java</a:t>
            </a:r>
          </a:p>
          <a:p>
            <a:pPr lvl="1"/>
            <a:r>
              <a:rPr lang="en-US" dirty="0"/>
              <a:t>Node.js</a:t>
            </a:r>
          </a:p>
        </p:txBody>
      </p:sp>
      <p:pic>
        <p:nvPicPr>
          <p:cNvPr id="3" name="Picture 2"/>
          <p:cNvPicPr>
            <a:picLocks noChangeAspect="1"/>
          </p:cNvPicPr>
          <p:nvPr/>
        </p:nvPicPr>
        <p:blipFill>
          <a:blip r:embed="rId2"/>
          <a:stretch>
            <a:fillRect/>
          </a:stretch>
        </p:blipFill>
        <p:spPr>
          <a:xfrm>
            <a:off x="5647789" y="3429351"/>
            <a:ext cx="5981716" cy="4578788"/>
          </a:xfrm>
          <a:prstGeom prst="rect">
            <a:avLst/>
          </a:prstGeom>
        </p:spPr>
      </p:pic>
      <p:sp>
        <p:nvSpPr>
          <p:cNvPr id="6" name="Rectangle 5"/>
          <p:cNvSpPr/>
          <p:nvPr/>
        </p:nvSpPr>
        <p:spPr>
          <a:xfrm>
            <a:off x="1209530" y="6303417"/>
            <a:ext cx="43656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Segoe UI"/>
                <a:ea typeface="+mn-ea"/>
                <a:cs typeface="+mn-cs"/>
                <a:hlinkClick r:id="rId3"/>
              </a:rPr>
              <a:t>https://github.com/Azure/azure-iot-sdks</a:t>
            </a:r>
            <a:r>
              <a:rPr kumimoji="0" lang="it-IT" sz="1800" b="0" i="0" u="none" strike="noStrike" kern="1200" cap="none" spc="0" normalizeH="0" baseline="0" noProof="0" dirty="0">
                <a:ln>
                  <a:noFill/>
                </a:ln>
                <a:solidFill>
                  <a:prstClr val="black"/>
                </a:solidFill>
                <a:effectLst/>
                <a:uLnTx/>
                <a:uFillTx/>
                <a:latin typeface="Segoe UI"/>
                <a:ea typeface="+mn-ea"/>
                <a:cs typeface="+mn-cs"/>
              </a:rPr>
              <a:t> </a:t>
            </a:r>
          </a:p>
        </p:txBody>
      </p:sp>
    </p:spTree>
    <p:extLst>
      <p:ext uri="{BB962C8B-B14F-4D97-AF65-F5344CB8AC3E}">
        <p14:creationId xmlns:p14="http://schemas.microsoft.com/office/powerpoint/2010/main" val="38346341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IoT Hub endpoints</a:t>
            </a:r>
          </a:p>
        </p:txBody>
      </p:sp>
      <p:sp>
        <p:nvSpPr>
          <p:cNvPr id="19" name="device"/>
          <p:cNvSpPr/>
          <p:nvPr/>
        </p:nvSpPr>
        <p:spPr bwMode="auto">
          <a:xfrm>
            <a:off x="1076076" y="2873752"/>
            <a:ext cx="1314258" cy="134460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a:t>
            </a:r>
          </a:p>
        </p:txBody>
      </p:sp>
      <p:sp>
        <p:nvSpPr>
          <p:cNvPr id="25" name="Event processing"/>
          <p:cNvSpPr/>
          <p:nvPr/>
        </p:nvSpPr>
        <p:spPr>
          <a:xfrm>
            <a:off x="8893143" y="2353455"/>
            <a:ext cx="2832625" cy="74703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processing</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(hot and cold path)</a:t>
            </a:r>
          </a:p>
        </p:txBody>
      </p:sp>
      <p:sp>
        <p:nvSpPr>
          <p:cNvPr id="27" name="Device provisioning"/>
          <p:cNvSpPr/>
          <p:nvPr/>
        </p:nvSpPr>
        <p:spPr>
          <a:xfrm>
            <a:off x="8893143" y="5087131"/>
            <a:ext cx="2832625" cy="77171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provisioning </a:t>
            </a:r>
            <a:b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management</a:t>
            </a:r>
          </a:p>
        </p:txBody>
      </p:sp>
      <p:sp>
        <p:nvSpPr>
          <p:cNvPr id="7" name="IoT Hub"/>
          <p:cNvSpPr/>
          <p:nvPr/>
        </p:nvSpPr>
        <p:spPr bwMode="auto">
          <a:xfrm>
            <a:off x="3568429" y="2263827"/>
            <a:ext cx="4122925" cy="359501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Your IoT Hub</a:t>
            </a:r>
          </a:p>
        </p:txBody>
      </p:sp>
      <p:grpSp>
        <p:nvGrpSpPr>
          <p:cNvPr id="11" name="Device … 1"/>
          <p:cNvGrpSpPr/>
          <p:nvPr/>
        </p:nvGrpSpPr>
        <p:grpSpPr>
          <a:xfrm>
            <a:off x="3478802" y="2801599"/>
            <a:ext cx="1344432" cy="1523690"/>
            <a:chOff x="1829165" y="3680140"/>
            <a:chExt cx="1371585" cy="1554464"/>
          </a:xfrm>
        </p:grpSpPr>
        <p:sp>
          <p:nvSpPr>
            <p:cNvPr id="8" name="Rectangle 7"/>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9" name="Rectangle 8"/>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a:ea typeface="+mn-ea"/>
                  <a:cs typeface="+mn-cs"/>
                </a:rPr>
                <a:t>C2D queue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a:ea typeface="+mn-ea"/>
                  <a:cs typeface="+mn-cs"/>
                </a:rPr>
                <a:t>endpoint</a:t>
              </a:r>
            </a:p>
          </p:txBody>
        </p:sp>
        <p:sp>
          <p:nvSpPr>
            <p:cNvPr id="10" name="Rectangle 9"/>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a:ea typeface="+mn-ea"/>
                  <a:cs typeface="+mn-cs"/>
                </a:rPr>
                <a:t>D2C send endpoint</a:t>
              </a:r>
            </a:p>
          </p:txBody>
        </p:sp>
      </p:grpSp>
      <p:sp>
        <p:nvSpPr>
          <p:cNvPr id="12" name="Device … 2"/>
          <p:cNvSpPr/>
          <p:nvPr/>
        </p:nvSpPr>
        <p:spPr bwMode="auto">
          <a:xfrm>
            <a:off x="3478802" y="4504547"/>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3" name="Device …3"/>
          <p:cNvSpPr/>
          <p:nvPr/>
        </p:nvSpPr>
        <p:spPr bwMode="auto">
          <a:xfrm>
            <a:off x="3478802" y="4977264"/>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4" name="Device …4"/>
          <p:cNvSpPr/>
          <p:nvPr/>
        </p:nvSpPr>
        <p:spPr bwMode="auto">
          <a:xfrm>
            <a:off x="3478799" y="5409657"/>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5" name="D2C receive endpoint"/>
          <p:cNvSpPr/>
          <p:nvPr/>
        </p:nvSpPr>
        <p:spPr bwMode="auto">
          <a:xfrm>
            <a:off x="6436552" y="2801599"/>
            <a:ext cx="1344432" cy="83884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16" name="C2D send endpoint"/>
          <p:cNvSpPr/>
          <p:nvPr/>
        </p:nvSpPr>
        <p:spPr bwMode="auto">
          <a:xfrm>
            <a:off x="6436552" y="3697885"/>
            <a:ext cx="1344432" cy="58171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17" name="Msg feedback"/>
          <p:cNvSpPr/>
          <p:nvPr/>
        </p:nvSpPr>
        <p:spPr bwMode="auto">
          <a:xfrm>
            <a:off x="6436551" y="4325290"/>
            <a:ext cx="1344432" cy="7618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err="1">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Msg</a:t>
            </a: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 feedback </a:t>
            </a:r>
            <a:b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monitoring endpoint</a:t>
            </a:r>
          </a:p>
        </p:txBody>
      </p:sp>
      <p:sp>
        <p:nvSpPr>
          <p:cNvPr id="28" name="Device identity management"/>
          <p:cNvSpPr/>
          <p:nvPr/>
        </p:nvSpPr>
        <p:spPr bwMode="auto">
          <a:xfrm>
            <a:off x="6436550" y="5156521"/>
            <a:ext cx="1344432" cy="6290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identity management</a:t>
            </a:r>
          </a:p>
        </p:txBody>
      </p:sp>
      <p:sp>
        <p:nvSpPr>
          <p:cNvPr id="29" name="IoT Hub management"/>
          <p:cNvSpPr/>
          <p:nvPr/>
        </p:nvSpPr>
        <p:spPr bwMode="auto">
          <a:xfrm>
            <a:off x="4959851" y="5335780"/>
            <a:ext cx="1344432" cy="6290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cxnSp>
        <p:nvCxnSpPr>
          <p:cNvPr id="90" name="Straight Arrow Connector 89"/>
          <p:cNvCxnSpPr/>
          <p:nvPr/>
        </p:nvCxnSpPr>
        <p:spPr>
          <a:xfrm>
            <a:off x="2388529" y="3112945"/>
            <a:ext cx="931896" cy="0"/>
          </a:xfrm>
          <a:prstGeom prst="straightConnector1">
            <a:avLst/>
          </a:prstGeom>
          <a:ln w="38100">
            <a:solidFill>
              <a:srgbClr val="777777"/>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1" name="Event processing"/>
          <p:cNvGrpSpPr/>
          <p:nvPr/>
        </p:nvGrpSpPr>
        <p:grpSpPr>
          <a:xfrm>
            <a:off x="11026284" y="2436246"/>
            <a:ext cx="537849" cy="544542"/>
            <a:chOff x="3876323" y="2412935"/>
            <a:chExt cx="981584" cy="1503227"/>
          </a:xfrm>
        </p:grpSpPr>
        <p:grpSp>
          <p:nvGrpSpPr>
            <p:cNvPr id="32" name="Group 31"/>
            <p:cNvGrpSpPr/>
            <p:nvPr/>
          </p:nvGrpSpPr>
          <p:grpSpPr>
            <a:xfrm>
              <a:off x="4075337" y="2655193"/>
              <a:ext cx="640701" cy="978962"/>
              <a:chOff x="3978978" y="2691315"/>
              <a:chExt cx="745467" cy="1374671"/>
            </a:xfrm>
          </p:grpSpPr>
          <p:sp>
            <p:nvSpPr>
              <p:cNvPr id="35" name="Rectangle 34"/>
              <p:cNvSpPr/>
              <p:nvPr>
                <p:custDataLst>
                  <p:tags r:id="rId7"/>
                </p:custDataLst>
              </p:nvPr>
            </p:nvSpPr>
            <p:spPr bwMode="auto">
              <a:xfrm>
                <a:off x="3978978" y="269131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6" name="Rectangle 35"/>
              <p:cNvSpPr/>
              <p:nvPr>
                <p:custDataLst>
                  <p:tags r:id="rId8"/>
                </p:custDataLst>
              </p:nvPr>
            </p:nvSpPr>
            <p:spPr bwMode="auto">
              <a:xfrm>
                <a:off x="4269686" y="2945333"/>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7" name="Rectangle 36"/>
              <p:cNvSpPr/>
              <p:nvPr>
                <p:custDataLst>
                  <p:tags r:id="rId9"/>
                </p:custDataLst>
              </p:nvPr>
            </p:nvSpPr>
            <p:spPr bwMode="auto">
              <a:xfrm>
                <a:off x="3978978" y="3195771"/>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8" name="Rectangle 37"/>
              <p:cNvSpPr/>
              <p:nvPr>
                <p:custDataLst>
                  <p:tags r:id="rId10"/>
                </p:custDataLst>
              </p:nvPr>
            </p:nvSpPr>
            <p:spPr bwMode="auto">
              <a:xfrm>
                <a:off x="4269686" y="3482449"/>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39" name="Rectangle 38"/>
              <p:cNvSpPr/>
              <p:nvPr>
                <p:custDataLst>
                  <p:tags r:id="rId11"/>
                </p:custDataLst>
              </p:nvPr>
            </p:nvSpPr>
            <p:spPr bwMode="auto">
              <a:xfrm>
                <a:off x="3978978" y="3700226"/>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40" name="Rectangle 39"/>
              <p:cNvSpPr/>
              <p:nvPr>
                <p:custDataLst>
                  <p:tags r:id="rId12"/>
                </p:custDataLst>
              </p:nvPr>
            </p:nvSpPr>
            <p:spPr bwMode="auto">
              <a:xfrm>
                <a:off x="4541565" y="319435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33" name="Freeform 3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34" name="Freeform 3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53" name="Straight Arrow Connector 52"/>
          <p:cNvCxnSpPr/>
          <p:nvPr/>
        </p:nvCxnSpPr>
        <p:spPr>
          <a:xfrm>
            <a:off x="2388529" y="364044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388529" y="469490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388529" y="517595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388529" y="565029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888830" y="307043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888830" y="347060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7888830" y="406798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7888830" y="4623584"/>
            <a:ext cx="931896" cy="0"/>
          </a:xfrm>
          <a:prstGeom prst="straightConnector1">
            <a:avLst/>
          </a:prstGeom>
          <a:ln w="38100">
            <a:solidFill>
              <a:srgbClr val="777777"/>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7888830" y="560778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Device … 2"/>
          <p:cNvGrpSpPr/>
          <p:nvPr/>
        </p:nvGrpSpPr>
        <p:grpSpPr>
          <a:xfrm>
            <a:off x="4506627" y="4529133"/>
            <a:ext cx="186771" cy="309341"/>
            <a:chOff x="4593735" y="4663834"/>
            <a:chExt cx="152594" cy="252735"/>
          </a:xfrm>
        </p:grpSpPr>
        <p:sp>
          <p:nvSpPr>
            <p:cNvPr id="7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2" name="device"/>
          <p:cNvGrpSpPr/>
          <p:nvPr/>
        </p:nvGrpSpPr>
        <p:grpSpPr>
          <a:xfrm>
            <a:off x="1267929" y="3070434"/>
            <a:ext cx="896387" cy="860833"/>
            <a:chOff x="1293353" y="3131506"/>
            <a:chExt cx="914361" cy="878094"/>
          </a:xfrm>
        </p:grpSpPr>
        <p:grpSp>
          <p:nvGrpSpPr>
            <p:cNvPr id="67" name="Group 66"/>
            <p:cNvGrpSpPr/>
            <p:nvPr/>
          </p:nvGrpSpPr>
          <p:grpSpPr>
            <a:xfrm>
              <a:off x="1293353" y="3201595"/>
              <a:ext cx="349840" cy="579424"/>
              <a:chOff x="1763317" y="5394932"/>
              <a:chExt cx="349840" cy="579424"/>
            </a:xfrm>
          </p:grpSpPr>
          <p:sp>
            <p:nvSpPr>
              <p:cNvPr id="68"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5" name="Group 44"/>
            <p:cNvGrpSpPr/>
            <p:nvPr/>
          </p:nvGrpSpPr>
          <p:grpSpPr>
            <a:xfrm>
              <a:off x="1643194" y="3542295"/>
              <a:ext cx="564520" cy="467305"/>
              <a:chOff x="517516" y="3589298"/>
              <a:chExt cx="1770439" cy="1465554"/>
            </a:xfrm>
          </p:grpSpPr>
          <p:sp>
            <p:nvSpPr>
              <p:cNvPr id="7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78"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 name="Group 45"/>
            <p:cNvGrpSpPr/>
            <p:nvPr/>
          </p:nvGrpSpPr>
          <p:grpSpPr>
            <a:xfrm>
              <a:off x="1783977" y="3131506"/>
              <a:ext cx="423736" cy="255258"/>
              <a:chOff x="1783977" y="3232718"/>
              <a:chExt cx="423736" cy="255258"/>
            </a:xfrm>
          </p:grpSpPr>
          <p:sp>
            <p:nvSpPr>
              <p:cNvPr id="70"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8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grpSp>
        <p:nvGrpSpPr>
          <p:cNvPr id="85" name="Device …4"/>
          <p:cNvGrpSpPr/>
          <p:nvPr/>
        </p:nvGrpSpPr>
        <p:grpSpPr>
          <a:xfrm>
            <a:off x="4337935" y="5424558"/>
            <a:ext cx="399886" cy="331022"/>
            <a:chOff x="517516" y="3589298"/>
            <a:chExt cx="1770439" cy="1465554"/>
          </a:xfrm>
        </p:grpSpPr>
        <p:sp>
          <p:nvSpPr>
            <p:cNvPr id="86"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87"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9" name="Device …3"/>
          <p:cNvGrpSpPr/>
          <p:nvPr/>
        </p:nvGrpSpPr>
        <p:grpSpPr>
          <a:xfrm>
            <a:off x="4376045" y="5039101"/>
            <a:ext cx="333022" cy="200612"/>
            <a:chOff x="1783977" y="3232718"/>
            <a:chExt cx="423736" cy="255258"/>
          </a:xfrm>
        </p:grpSpPr>
        <p:sp>
          <p:nvSpPr>
            <p:cNvPr id="96"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97"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98" name="Device … 1"/>
          <p:cNvSpPr>
            <a:spLocks noEditPoints="1"/>
          </p:cNvSpPr>
          <p:nvPr/>
        </p:nvSpPr>
        <p:spPr bwMode="black">
          <a:xfrm>
            <a:off x="4401787" y="398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nvGrpSpPr>
          <p:cNvPr id="52" name="IoT Hub management"/>
          <p:cNvGrpSpPr/>
          <p:nvPr/>
        </p:nvGrpSpPr>
        <p:grpSpPr>
          <a:xfrm>
            <a:off x="5823674" y="5363894"/>
            <a:ext cx="417153" cy="367817"/>
            <a:chOff x="5940450" y="5470954"/>
            <a:chExt cx="425518" cy="375193"/>
          </a:xfrm>
        </p:grpSpPr>
        <p:sp>
          <p:nvSpPr>
            <p:cNvPr id="102" name="Freeform 101"/>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6" name="Group 105"/>
            <p:cNvGrpSpPr/>
            <p:nvPr/>
          </p:nvGrpSpPr>
          <p:grpSpPr>
            <a:xfrm>
              <a:off x="6032077" y="5697143"/>
              <a:ext cx="258584" cy="74058"/>
              <a:chOff x="5993561" y="5590711"/>
              <a:chExt cx="371622" cy="106432"/>
            </a:xfrm>
          </p:grpSpPr>
          <p:sp>
            <p:nvSpPr>
              <p:cNvPr id="107" name="Rectangle 106"/>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0" name="Device identity management"/>
          <p:cNvSpPr>
            <a:spLocks noEditPoints="1"/>
          </p:cNvSpPr>
          <p:nvPr/>
        </p:nvSpPr>
        <p:spPr bwMode="black">
          <a:xfrm>
            <a:off x="7440638" y="521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112" name="Device provisioning"/>
          <p:cNvSpPr>
            <a:spLocks noChangeAspect="1" noEditPoints="1"/>
          </p:cNvSpPr>
          <p:nvPr/>
        </p:nvSpPr>
        <p:spPr bwMode="auto">
          <a:xfrm>
            <a:off x="10907710" y="5175955"/>
            <a:ext cx="714854" cy="5796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nvGrpSpPr>
          <p:cNvPr id="113" name="C2D send endpoint"/>
          <p:cNvGrpSpPr>
            <a:grpSpLocks noChangeAspect="1"/>
          </p:cNvGrpSpPr>
          <p:nvPr/>
        </p:nvGrpSpPr>
        <p:grpSpPr bwMode="auto">
          <a:xfrm>
            <a:off x="7464670" y="3785843"/>
            <a:ext cx="180999" cy="182741"/>
            <a:chOff x="8096" y="-1886"/>
            <a:chExt cx="935" cy="944"/>
          </a:xfrm>
          <a:solidFill>
            <a:schemeClr val="bg1"/>
          </a:solidFill>
        </p:grpSpPr>
        <p:sp>
          <p:nvSpPr>
            <p:cNvPr id="114"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115"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sp>
          <p:nvSpPr>
            <p:cNvPr id="116"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3" name="Group 2"/>
          <p:cNvGrpSpPr/>
          <p:nvPr/>
        </p:nvGrpSpPr>
        <p:grpSpPr>
          <a:xfrm>
            <a:off x="8893143" y="3223505"/>
            <a:ext cx="2922218" cy="1753758"/>
            <a:chOff x="9071468" y="3287646"/>
            <a:chExt cx="2980815" cy="1788925"/>
          </a:xfrm>
        </p:grpSpPr>
        <p:sp>
          <p:nvSpPr>
            <p:cNvPr id="26" name="Device business logic,"/>
            <p:cNvSpPr/>
            <p:nvPr/>
          </p:nvSpPr>
          <p:spPr>
            <a:xfrm>
              <a:off x="9071468" y="3287646"/>
              <a:ext cx="2887291" cy="178892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business logic,</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Connectivity monitoring</a:t>
              </a:r>
            </a:p>
          </p:txBody>
        </p:sp>
        <p:pic>
          <p:nvPicPr>
            <p:cNvPr id="117" name="Device business logic,"/>
            <p:cNvPicPr>
              <a:picLocks noChangeAspect="1"/>
            </p:cNvPicPr>
            <p:nvPr/>
          </p:nvPicPr>
          <p:blipFill>
            <a:blip r:embed="rId15">
              <a:clrChange>
                <a:clrFrom>
                  <a:srgbClr val="FFFFFF"/>
                </a:clrFrom>
                <a:clrTo>
                  <a:srgbClr val="FFFFFF">
                    <a:alpha val="0"/>
                  </a:srgbClr>
                </a:clrTo>
              </a:clrChange>
            </a:blip>
            <a:stretch>
              <a:fillRect/>
            </a:stretch>
          </p:blipFill>
          <p:spPr>
            <a:xfrm>
              <a:off x="10565322" y="3531429"/>
              <a:ext cx="1486961" cy="771017"/>
            </a:xfrm>
            <a:prstGeom prst="rect">
              <a:avLst/>
            </a:prstGeom>
          </p:spPr>
        </p:pic>
      </p:grpSp>
      <p:sp>
        <p:nvSpPr>
          <p:cNvPr id="118" name="D2C receive endpoint"/>
          <p:cNvSpPr>
            <a:spLocks noChangeAspect="1"/>
          </p:cNvSpPr>
          <p:nvPr/>
        </p:nvSpPr>
        <p:spPr>
          <a:xfrm>
            <a:off x="7357799" y="2939951"/>
            <a:ext cx="342433" cy="195367"/>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20" name="feedback icon"/>
          <p:cNvGrpSpPr/>
          <p:nvPr/>
        </p:nvGrpSpPr>
        <p:grpSpPr>
          <a:xfrm>
            <a:off x="7431566" y="4381495"/>
            <a:ext cx="279375" cy="265842"/>
            <a:chOff x="11209667" y="1326560"/>
            <a:chExt cx="1287867" cy="1225483"/>
          </a:xfrm>
        </p:grpSpPr>
        <p:grpSp>
          <p:nvGrpSpPr>
            <p:cNvPr id="121" name="Group 120"/>
            <p:cNvGrpSpPr/>
            <p:nvPr/>
          </p:nvGrpSpPr>
          <p:grpSpPr>
            <a:xfrm>
              <a:off x="11209667" y="1326560"/>
              <a:ext cx="901749" cy="772996"/>
              <a:chOff x="11148003" y="2486796"/>
              <a:chExt cx="1527631" cy="1309513"/>
            </a:xfrm>
          </p:grpSpPr>
          <p:sp>
            <p:nvSpPr>
              <p:cNvPr id="128" name="Round Same Side Corner Rectangle 127"/>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29" name="Round Same Side Corner Rectangle 128"/>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22" name="Group 121"/>
            <p:cNvGrpSpPr/>
            <p:nvPr/>
          </p:nvGrpSpPr>
          <p:grpSpPr>
            <a:xfrm>
              <a:off x="11403194" y="1550235"/>
              <a:ext cx="900814" cy="772996"/>
              <a:chOff x="11148003" y="2486796"/>
              <a:chExt cx="1526047" cy="1309513"/>
            </a:xfrm>
          </p:grpSpPr>
          <p:sp>
            <p:nvSpPr>
              <p:cNvPr id="126" name="Round Same Side Corner Rectangle 125"/>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27" name="Round Same Side Corner Rectangle 126"/>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23" name="Group 122"/>
            <p:cNvGrpSpPr/>
            <p:nvPr/>
          </p:nvGrpSpPr>
          <p:grpSpPr>
            <a:xfrm>
              <a:off x="11595785" y="1779047"/>
              <a:ext cx="901749" cy="772996"/>
              <a:chOff x="11148003" y="2486796"/>
              <a:chExt cx="1527631" cy="1309513"/>
            </a:xfrm>
          </p:grpSpPr>
          <p:sp>
            <p:nvSpPr>
              <p:cNvPr id="124" name="Round Same Side Corner Rectangle 12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25" name="Round Same Side Corner Rectangle 12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err="1">
                  <a:ln>
                    <a:noFill/>
                  </a:ln>
                  <a:solidFill>
                    <a:prstClr val="white"/>
                  </a:solidFill>
                  <a:effectLst/>
                  <a:uLnTx/>
                  <a:uFillTx/>
                  <a:latin typeface="Segoe UI"/>
                  <a:ea typeface="+mn-ea"/>
                  <a:cs typeface="+mn-cs"/>
                </a:endParaRPr>
              </a:p>
            </p:txBody>
          </p:sp>
        </p:grpSp>
      </p:grpSp>
      <p:grpSp>
        <p:nvGrpSpPr>
          <p:cNvPr id="2" name="Group 1"/>
          <p:cNvGrpSpPr/>
          <p:nvPr/>
        </p:nvGrpSpPr>
        <p:grpSpPr>
          <a:xfrm>
            <a:off x="1076753" y="4334984"/>
            <a:ext cx="1311777" cy="1523861"/>
            <a:chOff x="1098343" y="4421413"/>
            <a:chExt cx="1338081" cy="1554418"/>
          </a:xfrm>
        </p:grpSpPr>
        <p:sp>
          <p:nvSpPr>
            <p:cNvPr id="92" name="Field GW /"/>
            <p:cNvSpPr/>
            <p:nvPr/>
          </p:nvSpPr>
          <p:spPr bwMode="auto">
            <a:xfrm>
              <a:off x="1098343" y="4421413"/>
              <a:ext cx="1338081" cy="155441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GW /</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372"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GW</a:t>
              </a:r>
            </a:p>
          </p:txBody>
        </p:sp>
        <p:grpSp>
          <p:nvGrpSpPr>
            <p:cNvPr id="99" name="Group 98"/>
            <p:cNvGrpSpPr/>
            <p:nvPr/>
          </p:nvGrpSpPr>
          <p:grpSpPr>
            <a:xfrm>
              <a:off x="1145995" y="4483229"/>
              <a:ext cx="782946" cy="489587"/>
              <a:chOff x="7966852" y="2699664"/>
              <a:chExt cx="782946" cy="489587"/>
            </a:xfrm>
          </p:grpSpPr>
          <p:sp>
            <p:nvSpPr>
              <p:cNvPr id="100" name="Freeform 99"/>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marL="0" marR="0" lvl="0" indent="0" algn="ctr" defTabSz="914367" rtl="0"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01" name="Group 100"/>
              <p:cNvGrpSpPr/>
              <p:nvPr/>
            </p:nvGrpSpPr>
            <p:grpSpPr>
              <a:xfrm>
                <a:off x="8188271" y="2851116"/>
                <a:ext cx="257445" cy="288170"/>
                <a:chOff x="3876323" y="2412935"/>
                <a:chExt cx="981584" cy="1503227"/>
              </a:xfrm>
            </p:grpSpPr>
            <p:grpSp>
              <p:nvGrpSpPr>
                <p:cNvPr id="103" name="Group 102"/>
                <p:cNvGrpSpPr/>
                <p:nvPr/>
              </p:nvGrpSpPr>
              <p:grpSpPr>
                <a:xfrm>
                  <a:off x="4075337" y="2655193"/>
                  <a:ext cx="640701" cy="978962"/>
                  <a:chOff x="3978978" y="2691315"/>
                  <a:chExt cx="745467" cy="1374671"/>
                </a:xfrm>
              </p:grpSpPr>
              <p:sp>
                <p:nvSpPr>
                  <p:cNvPr id="131" name="Rectangle 130"/>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2" name="Rectangle 131"/>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3" name="Rectangle 132"/>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4" name="Rectangle 133"/>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5" name="Rectangle 134"/>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36" name="Rectangle 135"/>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19" name="Freeform 118"/>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30" name="Freeform 129"/>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79" name="Field GW /"/>
            <p:cNvGrpSpPr/>
            <p:nvPr/>
          </p:nvGrpSpPr>
          <p:grpSpPr>
            <a:xfrm>
              <a:off x="1473310" y="4886209"/>
              <a:ext cx="839338" cy="496998"/>
              <a:chOff x="1263807" y="4532991"/>
              <a:chExt cx="987273" cy="617355"/>
            </a:xfrm>
          </p:grpSpPr>
          <p:sp>
            <p:nvSpPr>
              <p:cNvPr id="43" name="Freeform 42"/>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marL="0" marR="0" lvl="0" indent="0" algn="ctr" defTabSz="914367" rtl="0"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sp>
            <p:nvSpPr>
              <p:cNvPr id="41"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187" name="Group 52"/>
          <p:cNvPicPr>
            <a:picLocks noChangeArrowheads="1"/>
          </p:cNvPicPr>
          <p:nvPr/>
        </p:nvPicPr>
        <p:blipFill>
          <a:blip r:embed="rId16">
            <a:extLst>
              <a:ext uri="{28A0092B-C50C-407E-A947-70E740481C1C}">
                <a14:useLocalDpi xmlns:a14="http://schemas.microsoft.com/office/drawing/2010/main" val="0"/>
              </a:ext>
            </a:extLst>
          </a:blip>
          <a:srcRect r="-632"/>
          <a:stretch>
            <a:fillRect/>
          </a:stretch>
        </p:blipFill>
        <p:spPr bwMode="auto">
          <a:xfrm>
            <a:off x="5344965" y="3821396"/>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7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0" presetClass="entr" presetSubtype="0" fill="hold"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par>
                                <p:cTn id="86" presetID="10" presetClass="entr" presetSubtype="0" fill="hold" nodeType="with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fade">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nodeType="withEffect">
                                  <p:stCondLst>
                                    <p:cond delay="0"/>
                                  </p:stCondLst>
                                  <p:childTnLst>
                                    <p:set>
                                      <p:cBhvr>
                                        <p:cTn id="95" dur="1" fill="hold">
                                          <p:stCondLst>
                                            <p:cond delay="0"/>
                                          </p:stCondLst>
                                        </p:cTn>
                                        <p:tgtEl>
                                          <p:spTgt spid="120"/>
                                        </p:tgtEl>
                                        <p:attrNameLst>
                                          <p:attrName>style.visibility</p:attrName>
                                        </p:attrNameLst>
                                      </p:cBhvr>
                                      <p:to>
                                        <p:strVal val="visible"/>
                                      </p:to>
                                    </p:set>
                                    <p:animEffect transition="in" filter="fade">
                                      <p:cBhvr>
                                        <p:cTn id="96" dur="500"/>
                                        <p:tgtEl>
                                          <p:spTgt spid="120"/>
                                        </p:tgtEl>
                                      </p:cBhvr>
                                    </p:animEffect>
                                  </p:childTnLst>
                                </p:cTn>
                              </p:par>
                              <p:par>
                                <p:cTn id="97" presetID="10" presetClass="entr" presetSubtype="0" fill="hold" nodeType="with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fade">
                                      <p:cBhvr>
                                        <p:cTn id="99" dur="500"/>
                                        <p:tgtEl>
                                          <p:spTgt spid="6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2"/>
                                        </p:tgtEl>
                                        <p:attrNameLst>
                                          <p:attrName>style.visibility</p:attrName>
                                        </p:attrNameLst>
                                      </p:cBhvr>
                                      <p:to>
                                        <p:strVal val="visible"/>
                                      </p:to>
                                    </p:set>
                                    <p:animEffect transition="in" filter="fade">
                                      <p:cBhvr>
                                        <p:cTn id="107" dur="500"/>
                                        <p:tgtEl>
                                          <p:spTgt spid="11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0"/>
                                        </p:tgtEl>
                                        <p:attrNameLst>
                                          <p:attrName>style.visibility</p:attrName>
                                        </p:attrNameLst>
                                      </p:cBhvr>
                                      <p:to>
                                        <p:strVal val="visible"/>
                                      </p:to>
                                    </p:set>
                                    <p:animEffect transition="in" filter="fade">
                                      <p:cBhvr>
                                        <p:cTn id="113" dur="500"/>
                                        <p:tgtEl>
                                          <p:spTgt spid="110"/>
                                        </p:tgtEl>
                                      </p:cBhvr>
                                    </p:animEffect>
                                  </p:childTnLst>
                                </p:cTn>
                              </p:par>
                              <p:par>
                                <p:cTn id="114" presetID="10" presetClass="entr" presetSubtype="0" fill="hold" nodeType="with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fade">
                                      <p:cBhvr>
                                        <p:cTn id="116" dur="500"/>
                                        <p:tgtEl>
                                          <p:spTgt spid="61"/>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fade">
                                      <p:cBhvr>
                                        <p:cTn id="121" dur="500"/>
                                        <p:tgtEl>
                                          <p:spTgt spid="29"/>
                                        </p:tgtEl>
                                      </p:cBhvr>
                                    </p:animEffect>
                                  </p:childTnLst>
                                </p:cTn>
                              </p:par>
                              <p:par>
                                <p:cTn id="122" presetID="10" presetClass="entr" presetSubtype="0" fill="hold" nodeType="with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fade">
                                      <p:cBhvr>
                                        <p:cTn id="1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7" grpId="0" animBg="1"/>
      <p:bldP spid="12" grpId="0" animBg="1"/>
      <p:bldP spid="13" grpId="0" animBg="1"/>
      <p:bldP spid="14" grpId="0" animBg="1"/>
      <p:bldP spid="15" grpId="0" animBg="1"/>
      <p:bldP spid="16" grpId="0" animBg="1"/>
      <p:bldP spid="17" grpId="0" animBg="1"/>
      <p:bldP spid="28" grpId="0" animBg="1"/>
      <p:bldP spid="29" grpId="0" animBg="1"/>
      <p:bldP spid="98" grpId="0" animBg="1"/>
      <p:bldP spid="110" grpId="0" animBg="1"/>
      <p:bldP spid="112" grpId="0" animBg="1"/>
      <p:bldP spid="1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9" y="299589"/>
            <a:ext cx="11655840" cy="899537"/>
          </a:xfrm>
        </p:spPr>
        <p:txBody>
          <a:bodyPr/>
          <a:lstStyle/>
          <a:p>
            <a:r>
              <a:rPr lang="en-US" dirty="0"/>
              <a:t>Security</a:t>
            </a:r>
            <a:endParaRPr lang="en-US" sz="4705" dirty="0"/>
          </a:p>
        </p:txBody>
      </p:sp>
      <p:sp>
        <p:nvSpPr>
          <p:cNvPr id="3" name="Text Placeholder 2"/>
          <p:cNvSpPr>
            <a:spLocks noGrp="1"/>
          </p:cNvSpPr>
          <p:nvPr>
            <p:ph type="body" sz="quarter" idx="10"/>
          </p:nvPr>
        </p:nvSpPr>
        <p:spPr>
          <a:xfrm>
            <a:off x="179661" y="1183901"/>
            <a:ext cx="11653523" cy="5367327"/>
          </a:xfrm>
        </p:spPr>
        <p:txBody>
          <a:bodyPr/>
          <a:lstStyle/>
          <a:p>
            <a:pPr marL="0" indent="0">
              <a:buNone/>
            </a:pPr>
            <a:r>
              <a:rPr lang="en-US" dirty="0">
                <a:solidFill>
                  <a:srgbClr val="3999C6"/>
                </a:solidFill>
              </a:rPr>
              <a:t>Permissions</a:t>
            </a:r>
          </a:p>
          <a:p>
            <a:pPr marL="28012" lvl="1" indent="0">
              <a:buNone/>
            </a:pPr>
            <a:r>
              <a:rPr lang="en-US" sz="1765" dirty="0" err="1"/>
              <a:t>DeviceConnect</a:t>
            </a:r>
            <a:r>
              <a:rPr lang="en-US" sz="1765" dirty="0"/>
              <a:t> – for any component connecting as a device (e.g. send D2C, receive C2D, …)</a:t>
            </a:r>
          </a:p>
          <a:p>
            <a:pPr marL="28012" lvl="1" indent="0">
              <a:buNone/>
            </a:pPr>
            <a:r>
              <a:rPr lang="en-US" sz="1765" dirty="0" err="1"/>
              <a:t>ServiceConnect</a:t>
            </a:r>
            <a:r>
              <a:rPr lang="en-US" sz="1765" dirty="0"/>
              <a:t> – for back-end components (e.g. read D2C, send C2D, receive feedback/monitoring)</a:t>
            </a:r>
          </a:p>
          <a:p>
            <a:pPr marL="28012" lvl="1" indent="0">
              <a:buNone/>
            </a:pPr>
            <a:r>
              <a:rPr lang="en-US" sz="1765" dirty="0" err="1"/>
              <a:t>RegistryRead</a:t>
            </a:r>
            <a:r>
              <a:rPr lang="en-US" sz="1765" dirty="0"/>
              <a:t> – for provisioning components that have to read the hub’s device identity registry</a:t>
            </a:r>
          </a:p>
          <a:p>
            <a:pPr marL="28012" lvl="1" indent="0">
              <a:buNone/>
            </a:pPr>
            <a:r>
              <a:rPr lang="en-US" sz="1765" dirty="0" err="1"/>
              <a:t>RegistryWrite</a:t>
            </a:r>
            <a:r>
              <a:rPr lang="en-US" sz="1765" dirty="0"/>
              <a:t> – for provisioning components that have to modify the hub’s identity registry</a:t>
            </a:r>
          </a:p>
          <a:p>
            <a:pPr marL="0" indent="0">
              <a:buNone/>
            </a:pPr>
            <a:r>
              <a:rPr lang="en-US" dirty="0">
                <a:solidFill>
                  <a:srgbClr val="3999C6"/>
                </a:solidFill>
              </a:rPr>
              <a:t>Authorization policies</a:t>
            </a:r>
          </a:p>
          <a:p>
            <a:pPr marL="28012" lvl="1" indent="0">
              <a:buNone/>
            </a:pPr>
            <a:r>
              <a:rPr lang="en-US" sz="1765" dirty="0"/>
              <a:t>Each hub allows multiple policies</a:t>
            </a:r>
          </a:p>
          <a:p>
            <a:pPr marL="28012" lvl="1" indent="0">
              <a:buNone/>
            </a:pPr>
            <a:r>
              <a:rPr lang="en-US" sz="1765" dirty="0"/>
              <a:t>Each policy grants a set of permissions</a:t>
            </a:r>
          </a:p>
          <a:p>
            <a:pPr marL="28012" lvl="1" indent="0">
              <a:buNone/>
            </a:pPr>
            <a:r>
              <a:rPr lang="en-US" sz="1765" dirty="0"/>
              <a:t>Primary and Secondary keys</a:t>
            </a:r>
          </a:p>
          <a:p>
            <a:pPr marL="28012" lvl="1" indent="0">
              <a:buNone/>
            </a:pPr>
            <a:r>
              <a:rPr lang="en-US" sz="3921" dirty="0">
                <a:solidFill>
                  <a:srgbClr val="3999C6"/>
                </a:solidFill>
                <a:latin typeface="+mj-lt"/>
              </a:rPr>
              <a:t>Shared Access Signature</a:t>
            </a:r>
          </a:p>
          <a:p>
            <a:pPr marL="28012" lvl="1" indent="0">
              <a:buNone/>
            </a:pPr>
            <a:r>
              <a:rPr lang="it-IT" sz="1961" dirty="0" err="1"/>
              <a:t>SharedAccessSignature</a:t>
            </a:r>
            <a:r>
              <a:rPr lang="it-IT" sz="1961" dirty="0"/>
              <a:t> </a:t>
            </a:r>
            <a:r>
              <a:rPr lang="it-IT" sz="1961" dirty="0" err="1"/>
              <a:t>sig</a:t>
            </a:r>
            <a:r>
              <a:rPr lang="it-IT" sz="1961" dirty="0"/>
              <a:t>={</a:t>
            </a:r>
            <a:r>
              <a:rPr lang="it-IT" sz="1961" dirty="0" err="1"/>
              <a:t>signature</a:t>
            </a:r>
            <a:r>
              <a:rPr lang="it-IT" sz="1961" dirty="0"/>
              <a:t>}&amp;se={</a:t>
            </a:r>
            <a:r>
              <a:rPr lang="it-IT" sz="1961" dirty="0" err="1"/>
              <a:t>expiry</a:t>
            </a:r>
            <a:r>
              <a:rPr lang="it-IT" sz="1961" dirty="0"/>
              <a:t>}&amp;</a:t>
            </a:r>
            <a:r>
              <a:rPr lang="it-IT" sz="1961" dirty="0" err="1"/>
              <a:t>skn</a:t>
            </a:r>
            <a:r>
              <a:rPr lang="it-IT" sz="1961" dirty="0"/>
              <a:t>={</a:t>
            </a:r>
            <a:r>
              <a:rPr lang="it-IT" sz="1961" dirty="0" err="1"/>
              <a:t>policyName</a:t>
            </a:r>
            <a:r>
              <a:rPr lang="it-IT" sz="1961" dirty="0"/>
              <a:t>}&amp;</a:t>
            </a:r>
            <a:r>
              <a:rPr lang="it-IT" sz="1961" dirty="0" err="1"/>
              <a:t>sr</a:t>
            </a:r>
            <a:r>
              <a:rPr lang="it-IT" sz="1961" dirty="0"/>
              <a:t>={URL-</a:t>
            </a:r>
            <a:r>
              <a:rPr lang="it-IT" sz="1961" dirty="0" err="1"/>
              <a:t>encoded</a:t>
            </a:r>
            <a:r>
              <a:rPr lang="it-IT" sz="1961" dirty="0"/>
              <a:t>-</a:t>
            </a:r>
            <a:r>
              <a:rPr lang="it-IT" sz="1961" dirty="0" err="1"/>
              <a:t>resourceURI</a:t>
            </a:r>
            <a:r>
              <a:rPr lang="it-IT" sz="1961" dirty="0"/>
              <a:t>}</a:t>
            </a:r>
          </a:p>
          <a:p>
            <a:pPr marL="28012" lvl="1" indent="0">
              <a:buNone/>
            </a:pPr>
            <a:r>
              <a:rPr lang="it-IT" sz="1961" dirty="0" err="1"/>
              <a:t>Sig</a:t>
            </a:r>
            <a:r>
              <a:rPr lang="it-IT" sz="1961" dirty="0"/>
              <a:t> = </a:t>
            </a:r>
            <a:r>
              <a:rPr lang="en-US" sz="1961" dirty="0"/>
              <a:t>An HMAC-SHA256 signature string of the form: {URL-encoded-</a:t>
            </a:r>
            <a:r>
              <a:rPr lang="en-US" sz="1961" dirty="0" err="1"/>
              <a:t>resourceURI</a:t>
            </a:r>
            <a:r>
              <a:rPr lang="en-US" sz="1961" dirty="0"/>
              <a:t>} + "\n" + expiry</a:t>
            </a:r>
          </a:p>
          <a:p>
            <a:pPr marL="28012" lvl="1" indent="0">
              <a:buNone/>
            </a:pPr>
            <a:r>
              <a:rPr lang="en-US" sz="1961" dirty="0" err="1"/>
              <a:t>resourceUri</a:t>
            </a:r>
            <a:r>
              <a:rPr lang="en-US" sz="1961" dirty="0"/>
              <a:t>:  /devices/{</a:t>
            </a:r>
            <a:r>
              <a:rPr lang="en-US" sz="1961" dirty="0" err="1"/>
              <a:t>deviceId</a:t>
            </a:r>
            <a:r>
              <a:rPr lang="en-US" sz="1961" dirty="0"/>
              <a:t>}; /devices/{</a:t>
            </a:r>
            <a:r>
              <a:rPr lang="en-US" sz="1961" dirty="0" err="1"/>
              <a:t>deviceId</a:t>
            </a:r>
            <a:r>
              <a:rPr lang="en-US" sz="1961" dirty="0"/>
              <a:t>}/events;   /events</a:t>
            </a:r>
            <a:endParaRPr lang="it-IT" sz="1961" dirty="0"/>
          </a:p>
          <a:p>
            <a:pPr marL="28012" lvl="1" indent="0">
              <a:buNone/>
            </a:pPr>
            <a:endParaRPr lang="en-US" sz="1961" dirty="0"/>
          </a:p>
          <a:p>
            <a:pPr lvl="1"/>
            <a:endParaRPr lang="en-US" dirty="0"/>
          </a:p>
        </p:txBody>
      </p:sp>
    </p:spTree>
    <p:extLst>
      <p:ext uri="{BB962C8B-B14F-4D97-AF65-F5344CB8AC3E}">
        <p14:creationId xmlns:p14="http://schemas.microsoft.com/office/powerpoint/2010/main" val="41362092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a:xfrm>
            <a:off x="269239" y="1189177"/>
            <a:ext cx="11653523" cy="2598147"/>
          </a:xfrm>
        </p:spPr>
        <p:txBody>
          <a:bodyPr/>
          <a:lstStyle/>
          <a:p>
            <a:r>
              <a:rPr lang="it-IT" dirty="0"/>
              <a:t>Device twin: </a:t>
            </a:r>
            <a:r>
              <a:rPr lang="en-US" dirty="0"/>
              <a:t>firmware version, battery level, and connected state. Organize devices by tags</a:t>
            </a:r>
          </a:p>
          <a:p>
            <a:r>
              <a:rPr lang="en-US" dirty="0"/>
              <a:t>Device query: aggregate view of device twins</a:t>
            </a:r>
          </a:p>
          <a:p>
            <a:r>
              <a:rPr lang="en-US" dirty="0"/>
              <a:t>Device jobs: firmware update, reboot, factory reset</a:t>
            </a:r>
          </a:p>
        </p:txBody>
      </p:sp>
      <p:sp>
        <p:nvSpPr>
          <p:cNvPr id="3" name="Titolo 2"/>
          <p:cNvSpPr>
            <a:spLocks noGrp="1"/>
          </p:cNvSpPr>
          <p:nvPr>
            <p:ph type="title"/>
          </p:nvPr>
        </p:nvSpPr>
        <p:spPr/>
        <p:txBody>
          <a:bodyPr/>
          <a:lstStyle/>
          <a:p>
            <a:r>
              <a:rPr lang="it-IT" dirty="0" err="1"/>
              <a:t>Azure</a:t>
            </a:r>
            <a:r>
              <a:rPr lang="it-IT" dirty="0"/>
              <a:t> </a:t>
            </a:r>
            <a:r>
              <a:rPr lang="it-IT" dirty="0" err="1"/>
              <a:t>IoT</a:t>
            </a:r>
            <a:r>
              <a:rPr lang="it-IT" dirty="0"/>
              <a:t> </a:t>
            </a:r>
            <a:r>
              <a:rPr lang="it-IT" dirty="0" err="1"/>
              <a:t>Hub</a:t>
            </a:r>
            <a:r>
              <a:rPr lang="it-IT" dirty="0"/>
              <a:t> </a:t>
            </a:r>
            <a:r>
              <a:rPr lang="it-IT" dirty="0" err="1"/>
              <a:t>device</a:t>
            </a:r>
            <a:r>
              <a:rPr lang="it-IT" dirty="0"/>
              <a:t> management</a:t>
            </a:r>
          </a:p>
        </p:txBody>
      </p:sp>
    </p:spTree>
    <p:extLst>
      <p:ext uri="{BB962C8B-B14F-4D97-AF65-F5344CB8AC3E}">
        <p14:creationId xmlns:p14="http://schemas.microsoft.com/office/powerpoint/2010/main" val="24262970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Device twin</a:t>
            </a:r>
          </a:p>
        </p:txBody>
      </p:sp>
      <p:pic>
        <p:nvPicPr>
          <p:cNvPr id="3" name="Picture 2"/>
          <p:cNvPicPr>
            <a:picLocks noChangeAspect="1"/>
          </p:cNvPicPr>
          <p:nvPr/>
        </p:nvPicPr>
        <p:blipFill rotWithShape="1">
          <a:blip r:embed="rId2"/>
          <a:srcRect l="4876" r="3490"/>
          <a:stretch/>
        </p:blipFill>
        <p:spPr>
          <a:xfrm>
            <a:off x="269240" y="1839768"/>
            <a:ext cx="6331132" cy="3822896"/>
          </a:xfrm>
          <a:prstGeom prst="rect">
            <a:avLst/>
          </a:prstGeom>
        </p:spPr>
      </p:pic>
      <p:pic>
        <p:nvPicPr>
          <p:cNvPr id="4" name="Picture 3"/>
          <p:cNvPicPr>
            <a:picLocks noChangeAspect="1"/>
          </p:cNvPicPr>
          <p:nvPr/>
        </p:nvPicPr>
        <p:blipFill rotWithShape="1">
          <a:blip r:embed="rId3"/>
          <a:srcRect l="5750" t="6983" r="26844" b="2603"/>
          <a:stretch/>
        </p:blipFill>
        <p:spPr>
          <a:xfrm>
            <a:off x="6804440" y="289511"/>
            <a:ext cx="5120640" cy="6200504"/>
          </a:xfrm>
          <a:prstGeom prst="rect">
            <a:avLst/>
          </a:prstGeom>
        </p:spPr>
      </p:pic>
    </p:spTree>
    <p:extLst>
      <p:ext uri="{BB962C8B-B14F-4D97-AF65-F5344CB8AC3E}">
        <p14:creationId xmlns:p14="http://schemas.microsoft.com/office/powerpoint/2010/main" val="41087794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186" y="1994099"/>
            <a:ext cx="8358850" cy="2516525"/>
          </a:xfrm>
        </p:spPr>
        <p:txBody>
          <a:bodyPr/>
          <a:lstStyle/>
          <a:p>
            <a:pPr defTabSz="914367">
              <a:lnSpc>
                <a:spcPct val="100000"/>
              </a:lnSpc>
              <a:defRPr/>
            </a:pPr>
            <a:r>
              <a:rPr lang="en-US" sz="5294" dirty="0">
                <a:solidFill>
                  <a:srgbClr val="FFFFFF"/>
                </a:solidFill>
                <a:ea typeface="+mn-ea"/>
              </a:rPr>
              <a:t>Azure Stream Analytics</a:t>
            </a:r>
            <a:endParaRPr sz="5294" dirty="0">
              <a:solidFill>
                <a:srgbClr val="FFFFFF"/>
              </a:solidFill>
              <a:ea typeface="+mn-ea"/>
            </a:endParaRPr>
          </a:p>
        </p:txBody>
      </p:sp>
    </p:spTree>
    <p:extLst>
      <p:ext uri="{BB962C8B-B14F-4D97-AF65-F5344CB8AC3E}">
        <p14:creationId xmlns:p14="http://schemas.microsoft.com/office/powerpoint/2010/main" val="244712156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63838" y="496888"/>
            <a:ext cx="9428162" cy="541337"/>
          </a:xfrm>
        </p:spPr>
        <p:txBody>
          <a:bodyPr>
            <a:normAutofit fontScale="90000"/>
          </a:bodyPr>
          <a:lstStyle/>
          <a:p>
            <a:r>
              <a:rPr lang="en-US" dirty="0">
                <a:solidFill>
                  <a:schemeClr val="tx1">
                    <a:lumMod val="75000"/>
                    <a:lumOff val="25000"/>
                  </a:schemeClr>
                </a:solidFill>
              </a:rPr>
              <a:t>Real time event processing</a:t>
            </a:r>
          </a:p>
        </p:txBody>
      </p:sp>
      <p:sp>
        <p:nvSpPr>
          <p:cNvPr id="11" name="Text Placeholder 2"/>
          <p:cNvSpPr txBox="1">
            <a:spLocks/>
          </p:cNvSpPr>
          <p:nvPr/>
        </p:nvSpPr>
        <p:spPr>
          <a:xfrm>
            <a:off x="6682841" y="1476494"/>
            <a:ext cx="4880163" cy="2986459"/>
          </a:xfrm>
          <a:prstGeom prst="rect">
            <a:avLst/>
          </a:prstGeom>
        </p:spPr>
        <p:txBody>
          <a:bodyPr vert="horz" wrap="square" lIns="146304" tIns="91440" rIns="146304" bIns="91440" rtlCol="0">
            <a:spAutoFit/>
          </a:bodyPr>
          <a:lstStyle>
            <a:lvl1pPr marL="0" marR="0" indent="0" algn="l" defTabSz="514233" rtl="0" eaLnBrk="1" fontAlgn="auto" latinLnBrk="0" hangingPunct="1">
              <a:lnSpc>
                <a:spcPct val="90000"/>
              </a:lnSpc>
              <a:spcBef>
                <a:spcPts val="675"/>
              </a:spcBef>
              <a:spcAft>
                <a:spcPts val="0"/>
              </a:spcAft>
              <a:buClr>
                <a:schemeClr val="tx1"/>
              </a:buClr>
              <a:buSzPct val="90000"/>
              <a:buFont typeface="Wingdings" pitchFamily="2" charset="2"/>
              <a:buNone/>
              <a:tabLst/>
              <a:defRPr sz="1764" kern="1200" spc="0" baseline="0">
                <a:solidFill>
                  <a:schemeClr val="accent4"/>
                </a:solidFill>
                <a:latin typeface="+mj-lt"/>
                <a:ea typeface="+mn-ea"/>
                <a:cs typeface="+mn-cs"/>
              </a:defRPr>
            </a:lvl1pPr>
            <a:lvl2pPr marL="0"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2pPr>
            <a:lvl3pPr marL="12778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3pPr>
            <a:lvl4pPr marL="25381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4pPr>
            <a:lvl5pPr marL="37809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5pPr>
            <a:lvl6pPr marL="141414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6pPr>
            <a:lvl7pPr marL="1671257"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7pPr>
            <a:lvl8pPr marL="1928373"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8pPr>
            <a:lvl9pPr marL="218549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9pPr>
          </a:lstStyle>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High volume</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Analyze millions of data points per second</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Highly scalable</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Enterprise grade, predictable solution.</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2060"/>
              </a:solidFill>
              <a:effectLst/>
              <a:uLnTx/>
              <a:uFillTx/>
              <a:latin typeface="Segoe UI"/>
              <a:ea typeface="+mn-ea"/>
              <a:cs typeface="+mn-cs"/>
            </a:endParaRP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endParaRPr kumimoji="0" lang="en-US" sz="3200" b="0" i="0" u="none" strike="noStrike" kern="1200" cap="none" spc="0" normalizeH="0" baseline="0" noProof="0" dirty="0">
              <a:ln>
                <a:noFill/>
              </a:ln>
              <a:solidFill>
                <a:srgbClr val="002060"/>
              </a:solidFill>
              <a:effectLst/>
              <a:uLnTx/>
              <a:uFillTx/>
              <a:latin typeface="Segoe UI Light"/>
              <a:ea typeface="+mn-ea"/>
              <a:cs typeface="+mn-cs"/>
            </a:endParaRPr>
          </a:p>
        </p:txBody>
      </p:sp>
      <p:sp>
        <p:nvSpPr>
          <p:cNvPr id="12" name="Text Placeholder 2"/>
          <p:cNvSpPr txBox="1">
            <a:spLocks/>
          </p:cNvSpPr>
          <p:nvPr/>
        </p:nvSpPr>
        <p:spPr>
          <a:xfrm>
            <a:off x="1080913" y="1484807"/>
            <a:ext cx="5328199" cy="4134978"/>
          </a:xfrm>
          <a:prstGeom prst="rect">
            <a:avLst/>
          </a:prstGeom>
        </p:spPr>
        <p:txBody>
          <a:bodyPr vert="horz" wrap="square" lIns="146304" tIns="91440" rIns="146304" bIns="91440" rtlCol="0">
            <a:spAutoFit/>
          </a:bodyPr>
          <a:lstStyle>
            <a:lvl1pPr marL="0" marR="0" indent="0" algn="l" defTabSz="514233" rtl="0" eaLnBrk="1" fontAlgn="auto" latinLnBrk="0" hangingPunct="1">
              <a:lnSpc>
                <a:spcPct val="90000"/>
              </a:lnSpc>
              <a:spcBef>
                <a:spcPts val="675"/>
              </a:spcBef>
              <a:spcAft>
                <a:spcPts val="0"/>
              </a:spcAft>
              <a:buClr>
                <a:schemeClr val="tx1"/>
              </a:buClr>
              <a:buSzPct val="90000"/>
              <a:buFont typeface="Wingdings" pitchFamily="2" charset="2"/>
              <a:buNone/>
              <a:tabLst/>
              <a:defRPr sz="1764" kern="1200" spc="0" baseline="0">
                <a:solidFill>
                  <a:schemeClr val="accent4"/>
                </a:solidFill>
                <a:latin typeface="+mj-lt"/>
                <a:ea typeface="+mn-ea"/>
                <a:cs typeface="+mn-cs"/>
              </a:defRPr>
            </a:lvl1pPr>
            <a:lvl2pPr marL="0"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2pPr>
            <a:lvl3pPr marL="12778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3pPr>
            <a:lvl4pPr marL="25381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4pPr>
            <a:lvl5pPr marL="378091" marR="0" indent="0" algn="l" defTabSz="514233" rtl="0" eaLnBrk="1" fontAlgn="auto" latinLnBrk="0" hangingPunct="1">
              <a:lnSpc>
                <a:spcPct val="90000"/>
              </a:lnSpc>
              <a:spcBef>
                <a:spcPct val="20000"/>
              </a:spcBef>
              <a:spcAft>
                <a:spcPts val="0"/>
              </a:spcAft>
              <a:buClrTx/>
              <a:buSzPct val="90000"/>
              <a:buFont typeface="Arial" pitchFamily="34" charset="0"/>
              <a:buNone/>
              <a:tabLst/>
              <a:defRPr sz="993" kern="1200" spc="0" baseline="0">
                <a:gradFill>
                  <a:gsLst>
                    <a:gs pos="1250">
                      <a:schemeClr val="tx1"/>
                    </a:gs>
                    <a:gs pos="100000">
                      <a:schemeClr val="tx1"/>
                    </a:gs>
                  </a:gsLst>
                  <a:lin ang="5400000" scaled="0"/>
                </a:gradFill>
                <a:latin typeface="+mn-lt"/>
                <a:ea typeface="+mn-ea"/>
                <a:cs typeface="+mn-cs"/>
              </a:defRPr>
            </a:lvl5pPr>
            <a:lvl6pPr marL="141414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6pPr>
            <a:lvl7pPr marL="1671257"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7pPr>
            <a:lvl8pPr marL="1928373"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8pPr>
            <a:lvl9pPr marL="2185490" indent="-128558" algn="l" defTabSz="514233" rtl="0" eaLnBrk="1" latinLnBrk="0" hangingPunct="1">
              <a:spcBef>
                <a:spcPct val="20000"/>
              </a:spcBef>
              <a:buFont typeface="Arial" pitchFamily="34" charset="0"/>
              <a:buChar char="•"/>
              <a:defRPr sz="1103" kern="1200">
                <a:solidFill>
                  <a:schemeClr val="tx1"/>
                </a:solidFill>
                <a:latin typeface="+mn-lt"/>
                <a:ea typeface="+mn-ea"/>
                <a:cs typeface="+mn-cs"/>
              </a:defRPr>
            </a:lvl9pPr>
          </a:lstStyle>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Uncover real time insights</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Perform real time analytics across multiple streams</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Rapid Deployment</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Use simple SQL syntax, auto distributed for scale</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Mission critical reliability</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Fully managed, low latency, high throughput</a:t>
            </a:r>
          </a:p>
          <a:p>
            <a:pPr marL="0" marR="0" lvl="0" indent="0" algn="l" defTabSz="514233" rtl="0" eaLnBrk="1" fontAlgn="auto" latinLnBrk="0" hangingPunct="1">
              <a:lnSpc>
                <a:spcPct val="90000"/>
              </a:lnSpc>
              <a:spcBef>
                <a:spcPts val="675"/>
              </a:spcBef>
              <a:spcAft>
                <a:spcPts val="0"/>
              </a:spcAft>
              <a:buClr>
                <a:sysClr val="windowText" lastClr="000000"/>
              </a:buClr>
              <a:buSzPct val="90000"/>
              <a:buFont typeface="Wingdings"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a:ea typeface="+mn-ea"/>
                <a:cs typeface="+mn-cs"/>
              </a:rPr>
              <a:t>Create real time alerts</a:t>
            </a:r>
          </a:p>
          <a:p>
            <a:pPr marL="0" marR="0" lvl="1" indent="0" algn="l" defTabSz="51423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60"/>
                </a:solidFill>
                <a:effectLst/>
                <a:uLnTx/>
                <a:uFillTx/>
                <a:latin typeface="Segoe UI"/>
                <a:ea typeface="+mn-ea"/>
                <a:cs typeface="+mn-cs"/>
              </a:rPr>
              <a:t>Flag alerts and alarms for attention</a:t>
            </a:r>
          </a:p>
        </p:txBody>
      </p:sp>
    </p:spTree>
    <p:extLst>
      <p:ext uri="{BB962C8B-B14F-4D97-AF65-F5344CB8AC3E}">
        <p14:creationId xmlns:p14="http://schemas.microsoft.com/office/powerpoint/2010/main" val="97605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62250" y="484188"/>
            <a:ext cx="9429750" cy="541337"/>
          </a:xfrm>
        </p:spPr>
        <p:txBody>
          <a:bodyPr vert="horz" lIns="91440" tIns="45720" rIns="91440" bIns="45720" rtlCol="0" anchor="ctr">
            <a:normAutofit fontScale="90000"/>
          </a:bodyPr>
          <a:lstStyle/>
          <a:p>
            <a:r>
              <a:rPr lang="en-US" dirty="0">
                <a:solidFill>
                  <a:schemeClr val="tx1">
                    <a:lumMod val="75000"/>
                    <a:lumOff val="25000"/>
                  </a:schemeClr>
                </a:solidFill>
              </a:rPr>
              <a:t>Application Components</a:t>
            </a:r>
          </a:p>
        </p:txBody>
      </p:sp>
      <p:grpSp>
        <p:nvGrpSpPr>
          <p:cNvPr id="6" name="Group 5"/>
          <p:cNvGrpSpPr/>
          <p:nvPr/>
        </p:nvGrpSpPr>
        <p:grpSpPr>
          <a:xfrm>
            <a:off x="846667" y="1583266"/>
            <a:ext cx="10397065" cy="4445000"/>
            <a:chOff x="3076146" y="2305566"/>
            <a:chExt cx="6312478" cy="2483554"/>
          </a:xfrm>
        </p:grpSpPr>
        <p:sp>
          <p:nvSpPr>
            <p:cNvPr id="103" name="TextBox 102"/>
            <p:cNvSpPr txBox="1"/>
            <p:nvPr/>
          </p:nvSpPr>
          <p:spPr>
            <a:xfrm>
              <a:off x="3858192" y="2305566"/>
              <a:ext cx="5387484" cy="275143"/>
            </a:xfrm>
            <a:prstGeom prst="rect">
              <a:avLst/>
            </a:prstGeom>
            <a:noFill/>
          </p:spPr>
          <p:txBody>
            <a:bodyPr wrap="none" lIns="0" tIns="0" rIns="0" bIns="0"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3200" b="0" i="0" u="none" strike="noStrike" kern="0" cap="none" spc="-40" normalizeH="0" baseline="0" noProof="0" dirty="0">
                  <a:ln>
                    <a:noFill/>
                  </a:ln>
                  <a:solidFill>
                    <a:prstClr val="black"/>
                  </a:solidFill>
                  <a:effectLst/>
                  <a:uLnTx/>
                  <a:uFillTx/>
                  <a:latin typeface="Calibri Light" panose="020F0302020204030204"/>
                  <a:ea typeface="+mn-ea"/>
                  <a:cs typeface="+mn-cs"/>
                </a:rPr>
                <a:t>Components of an Azure Stream Analytics Application</a:t>
              </a:r>
            </a:p>
          </p:txBody>
        </p:sp>
        <p:sp>
          <p:nvSpPr>
            <p:cNvPr id="114" name="Rectangle 113"/>
            <p:cNvSpPr/>
            <p:nvPr/>
          </p:nvSpPr>
          <p:spPr bwMode="auto">
            <a:xfrm>
              <a:off x="3076146" y="2562934"/>
              <a:ext cx="6312478" cy="2226186"/>
            </a:xfrm>
            <a:prstGeom prst="rect">
              <a:avLst/>
            </a:prstGeom>
            <a:no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nvGrpSpPr>
            <p:cNvPr id="15" name="Group 14"/>
            <p:cNvGrpSpPr/>
            <p:nvPr/>
          </p:nvGrpSpPr>
          <p:grpSpPr>
            <a:xfrm>
              <a:off x="8031807" y="2708181"/>
              <a:ext cx="1218766" cy="1940588"/>
              <a:chOff x="9682619" y="2029215"/>
              <a:chExt cx="2167003" cy="3450422"/>
            </a:xfrm>
          </p:grpSpPr>
          <p:grpSp>
            <p:nvGrpSpPr>
              <p:cNvPr id="102" name="Group 101"/>
              <p:cNvGrpSpPr/>
              <p:nvPr/>
            </p:nvGrpSpPr>
            <p:grpSpPr>
              <a:xfrm>
                <a:off x="9682619" y="2029215"/>
                <a:ext cx="2167003" cy="3450422"/>
                <a:chOff x="9707671" y="1478071"/>
                <a:chExt cx="2167003" cy="3450422"/>
              </a:xfrm>
            </p:grpSpPr>
            <p:sp>
              <p:nvSpPr>
                <p:cNvPr id="49" name="Rectangle 48"/>
                <p:cNvSpPr/>
                <p:nvPr/>
              </p:nvSpPr>
              <p:spPr bwMode="auto">
                <a:xfrm>
                  <a:off x="9707671" y="1478071"/>
                  <a:ext cx="2167003" cy="3450422"/>
                </a:xfrm>
                <a:prstGeom prst="rect">
                  <a:avLst/>
                </a:prstGeom>
                <a:solidFill>
                  <a:schemeClr val="accent3">
                    <a:lumMod val="50000"/>
                  </a:schemeClr>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8" tIns="25714" rIns="25714" bIns="51428" numCol="1" spcCol="0" rtlCol="0" fromWordArt="0" anchor="t" anchorCtr="0" forceAA="0" compatLnSpc="1">
                  <a:prstTxWarp prst="textNoShape">
                    <a:avLst/>
                  </a:prstTxWarp>
                  <a:noAutofit/>
                </a:bodyPr>
                <a:lstStyle/>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OUTPUT</a:t>
                  </a:r>
                </a:p>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0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[Result of Query]</a:t>
                  </a:r>
                </a:p>
              </p:txBody>
            </p:sp>
            <p:sp>
              <p:nvSpPr>
                <p:cNvPr id="33" name="Rounded Rectangle 32"/>
                <p:cNvSpPr/>
                <p:nvPr/>
              </p:nvSpPr>
              <p:spPr>
                <a:xfrm>
                  <a:off x="10057051" y="2546526"/>
                  <a:ext cx="1480768" cy="57259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SQL DB</a:t>
                  </a:r>
                </a:p>
              </p:txBody>
            </p:sp>
            <p:sp>
              <p:nvSpPr>
                <p:cNvPr id="61" name="Rounded Rectangle 60"/>
                <p:cNvSpPr/>
                <p:nvPr/>
              </p:nvSpPr>
              <p:spPr>
                <a:xfrm>
                  <a:off x="10057051" y="3724038"/>
                  <a:ext cx="1480768" cy="59277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Event Hubs</a:t>
                  </a:r>
                </a:p>
              </p:txBody>
            </p:sp>
          </p:grpSp>
          <p:sp>
            <p:nvSpPr>
              <p:cNvPr id="115" name="Rounded Rectangle 114"/>
              <p:cNvSpPr/>
              <p:nvPr/>
            </p:nvSpPr>
            <p:spPr>
              <a:xfrm>
                <a:off x="10031999" y="3710241"/>
                <a:ext cx="1480768"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Blob Storage</a:t>
                </a:r>
              </a:p>
            </p:txBody>
          </p:sp>
        </p:grpSp>
        <p:grpSp>
          <p:nvGrpSpPr>
            <p:cNvPr id="12" name="Group 11"/>
            <p:cNvGrpSpPr/>
            <p:nvPr/>
          </p:nvGrpSpPr>
          <p:grpSpPr>
            <a:xfrm>
              <a:off x="3133949" y="2708181"/>
              <a:ext cx="1166530" cy="1940588"/>
              <a:chOff x="338203" y="2006399"/>
              <a:chExt cx="2074125" cy="3450422"/>
            </a:xfrm>
          </p:grpSpPr>
          <p:sp>
            <p:nvSpPr>
              <p:cNvPr id="56" name="Rectangle 55"/>
              <p:cNvSpPr/>
              <p:nvPr/>
            </p:nvSpPr>
            <p:spPr bwMode="auto">
              <a:xfrm>
                <a:off x="338203" y="2006399"/>
                <a:ext cx="2074125" cy="345042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28" tIns="25714" rIns="25714" bIns="51428" numCol="1" spcCol="0" rtlCol="0" fromWordArt="0" anchor="t" anchorCtr="0" forceAA="0" compatLnSpc="1">
                <a:prstTxWarp prst="textNoShape">
                  <a:avLst/>
                </a:prstTxWarp>
                <a:noAutofit/>
              </a:bodyPr>
              <a:lstStyle/>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INPUT</a:t>
                </a: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16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Source of Events</a:t>
                </a: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4" name="Rounded Rectangle 33"/>
              <p:cNvSpPr/>
              <p:nvPr/>
            </p:nvSpPr>
            <p:spPr>
              <a:xfrm>
                <a:off x="601543" y="3613403"/>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Blob Storage</a:t>
                </a:r>
              </a:p>
            </p:txBody>
          </p:sp>
          <p:sp>
            <p:nvSpPr>
              <p:cNvPr id="64" name="Rounded Rectangle 63"/>
              <p:cNvSpPr/>
              <p:nvPr/>
            </p:nvSpPr>
            <p:spPr>
              <a:xfrm>
                <a:off x="601543" y="2976478"/>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Azure </a:t>
                </a:r>
                <a:r>
                  <a:rPr kumimoji="0" lang="en-US" sz="1200" b="0" i="0" u="none" strike="noStrike" kern="0" cap="none" spc="-30" normalizeH="0" baseline="0" noProof="0" dirty="0" err="1">
                    <a:ln>
                      <a:noFill/>
                    </a:ln>
                    <a:solidFill>
                      <a:srgbClr val="FFFFFF"/>
                    </a:solidFill>
                    <a:effectLst/>
                    <a:uLnTx/>
                    <a:uFillTx/>
                    <a:latin typeface="Calibri Light" panose="020F0302020204030204"/>
                    <a:ea typeface="Segoe UI" pitchFamily="34" charset="0"/>
                    <a:cs typeface="Segoe UI" pitchFamily="34" charset="0"/>
                  </a:rPr>
                  <a:t>IoT</a:t>
                </a: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 Hub</a:t>
                </a:r>
              </a:p>
            </p:txBody>
          </p:sp>
          <p:sp>
            <p:nvSpPr>
              <p:cNvPr id="92" name="Rounded Rectangle 91"/>
              <p:cNvSpPr/>
              <p:nvPr/>
            </p:nvSpPr>
            <p:spPr>
              <a:xfrm>
                <a:off x="494672" y="4601600"/>
                <a:ext cx="176118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08" tIns="25708" rIns="25708" bIns="25708" numCol="1" spcCol="0" rtlCol="0" fromWordArt="0" anchor="ctr" anchorCtr="0" forceAA="0" compatLnSpc="1">
                <a:prstTxWarp prst="textNoShape">
                  <a:avLst/>
                </a:prstTxWarp>
                <a:noAutofit/>
              </a:bodyPr>
              <a:lstStyle/>
              <a:p>
                <a:pPr marL="0" marR="0" lvl="0" indent="0" algn="ctr" defTabSz="385498"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Calibri Light" panose="020F0302020204030204"/>
                    <a:ea typeface="Segoe UI" pitchFamily="34" charset="0"/>
                    <a:cs typeface="Segoe UI" pitchFamily="34" charset="0"/>
                  </a:rPr>
                  <a:t>Reference Data</a:t>
                </a:r>
              </a:p>
            </p:txBody>
          </p:sp>
          <p:sp>
            <p:nvSpPr>
              <p:cNvPr id="4" name="Rounded Rectangle 3"/>
              <p:cNvSpPr/>
              <p:nvPr/>
            </p:nvSpPr>
            <p:spPr bwMode="auto">
              <a:xfrm>
                <a:off x="467328" y="2501817"/>
                <a:ext cx="1815874" cy="1857939"/>
              </a:xfrm>
              <a:prstGeom prst="roundRect">
                <a:avLst/>
              </a:prstGeom>
              <a:noFill/>
              <a:ln>
                <a:solidFill>
                  <a:schemeClr val="tx2">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grpSp>
          <p:nvGrpSpPr>
            <p:cNvPr id="18" name="Group 17"/>
            <p:cNvGrpSpPr/>
            <p:nvPr/>
          </p:nvGrpSpPr>
          <p:grpSpPr>
            <a:xfrm>
              <a:off x="4792736" y="2708181"/>
              <a:ext cx="2784048" cy="1940588"/>
              <a:chOff x="3983712" y="2006399"/>
              <a:chExt cx="4950121" cy="3450422"/>
            </a:xfrm>
          </p:grpSpPr>
          <p:sp>
            <p:nvSpPr>
              <p:cNvPr id="84" name="Rectangle 83"/>
              <p:cNvSpPr>
                <a:spLocks noChangeAspect="1"/>
              </p:cNvSpPr>
              <p:nvPr/>
            </p:nvSpPr>
            <p:spPr bwMode="auto">
              <a:xfrm>
                <a:off x="3983712" y="2006399"/>
                <a:ext cx="4906301" cy="3450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marL="0" marR="0" lvl="0" indent="0" algn="l" defTabSz="514350" rtl="0" eaLnBrk="1" fontAlgn="auto" latinLnBrk="0" hangingPunct="1">
                  <a:lnSpc>
                    <a:spcPct val="90000"/>
                  </a:lnSpc>
                  <a:spcBef>
                    <a:spcPts val="0"/>
                  </a:spcBef>
                  <a:spcAft>
                    <a:spcPts val="0"/>
                  </a:spcAft>
                  <a:buClrTx/>
                  <a:buSzTx/>
                  <a:buFontTx/>
                  <a:buNone/>
                  <a:tabLst/>
                  <a:defRPr/>
                </a:pPr>
                <a:endParaRPr kumimoji="0" lang="en-US" sz="2400" b="0" i="0" u="none" strike="noStrike" kern="0" cap="all" spc="0" normalizeH="0" baseline="0" noProof="0">
                  <a:ln>
                    <a:noFill/>
                  </a:ln>
                  <a:gradFill>
                    <a:gsLst>
                      <a:gs pos="2917">
                        <a:srgbClr val="FFFFFF"/>
                      </a:gs>
                      <a:gs pos="100000">
                        <a:srgbClr val="FFFFFF"/>
                      </a:gs>
                    </a:gsLst>
                    <a:lin ang="5400000" scaled="0"/>
                  </a:gradFill>
                  <a:effectLst/>
                  <a:uLnTx/>
                  <a:uFillTx/>
                  <a:latin typeface="Calibri Light" panose="020F0302020204030204"/>
                  <a:ea typeface="MS PGothic" charset="0"/>
                  <a:cs typeface="Segoe UI Semibold" panose="020B0702040204020203" pitchFamily="34" charset="0"/>
                </a:endParaRPr>
              </a:p>
            </p:txBody>
          </p:sp>
          <p:sp>
            <p:nvSpPr>
              <p:cNvPr id="105" name="Freeform 88"/>
              <p:cNvSpPr>
                <a:spLocks noEditPoints="1"/>
              </p:cNvSpPr>
              <p:nvPr/>
            </p:nvSpPr>
            <p:spPr bwMode="black">
              <a:xfrm>
                <a:off x="4061842" y="5120017"/>
                <a:ext cx="258724" cy="27732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28" tIns="25714" rIns="51428" bIns="25714"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6" name="TextBox 105"/>
              <p:cNvSpPr txBox="1"/>
              <p:nvPr/>
            </p:nvSpPr>
            <p:spPr>
              <a:xfrm>
                <a:off x="4266359" y="5124803"/>
                <a:ext cx="4667474" cy="214030"/>
              </a:xfrm>
              <a:prstGeom prst="rect">
                <a:avLst/>
              </a:prstGeom>
              <a:noFill/>
            </p:spPr>
            <p:txBody>
              <a:bodyPr wrap="square" lIns="0" tIns="0" rIns="0" bIns="0"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400" b="0" i="0" u="none" strike="noStrike" kern="0" cap="none" spc="-40" normalizeH="0" baseline="0" noProof="0" dirty="0">
                    <a:ln>
                      <a:noFill/>
                    </a:ln>
                    <a:solidFill>
                      <a:prstClr val="white"/>
                    </a:solidFill>
                    <a:effectLst/>
                    <a:uLnTx/>
                    <a:uFillTx/>
                    <a:latin typeface="Calibri Light" panose="020F0302020204030204"/>
                    <a:ea typeface="+mn-ea"/>
                    <a:cs typeface="+mn-cs"/>
                  </a:rPr>
                  <a:t>Query runs continuously against incoming stream of events</a:t>
                </a:r>
              </a:p>
            </p:txBody>
          </p:sp>
          <p:sp>
            <p:nvSpPr>
              <p:cNvPr id="85" name="Rectangle 84"/>
              <p:cNvSpPr>
                <a:spLocks noChangeAspect="1"/>
              </p:cNvSpPr>
              <p:nvPr/>
            </p:nvSpPr>
            <p:spPr bwMode="auto">
              <a:xfrm>
                <a:off x="6501567" y="2501818"/>
                <a:ext cx="1898269" cy="24595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28" tIns="25714" rIns="51428" bIns="25714" numCol="1" spcCol="0" rtlCol="0" fromWordArt="0" anchor="ctr" anchorCtr="0" forceAA="0" compatLnSpc="1">
                <a:prstTxWarp prst="textNoShape">
                  <a:avLst/>
                </a:prstTxWarp>
                <a:noAutofit/>
              </a:bodyPr>
              <a:lstStyle/>
              <a:p>
                <a:pPr marL="0" marR="0" lvl="0" indent="0" algn="ctr" defTabSz="514082" rtl="0" eaLnBrk="1" fontAlgn="auto" latinLnBrk="0" hangingPunct="1">
                  <a:lnSpc>
                    <a:spcPct val="100000"/>
                  </a:lnSpc>
                  <a:spcBef>
                    <a:spcPts val="0"/>
                  </a:spcBef>
                  <a:spcAft>
                    <a:spcPts val="0"/>
                  </a:spcAft>
                  <a:buClrTx/>
                  <a:buSzTx/>
                  <a:buFontTx/>
                  <a:buNone/>
                  <a:tabLst/>
                  <a:defRPr/>
                </a:pPr>
                <a:r>
                  <a:rPr kumimoji="0" lang="en-US" sz="2400" b="0" i="0" u="none" strike="noStrike" kern="0" cap="none" spc="-2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Stream Analytics Query</a:t>
                </a:r>
                <a:endParaRPr kumimoji="0" lang="en-US" sz="1200" b="1" i="0" u="none" strike="noStrike" kern="0" cap="none" spc="0" normalizeH="0" baseline="0" noProof="0" dirty="0">
                  <a:ln>
                    <a:noFill/>
                  </a:ln>
                  <a:solidFill>
                    <a:prstClr val="black"/>
                  </a:solidFill>
                  <a:effectLst/>
                  <a:uLnTx/>
                  <a:uFillTx/>
                  <a:latin typeface="Calibri Light" panose="020F0302020204030204"/>
                  <a:ea typeface="Tahoma" panose="020B0604030504040204" pitchFamily="34" charset="0"/>
                  <a:cs typeface="Arial" panose="020B0604020202020204" pitchFamily="34" charset="0"/>
                </a:endParaRPr>
              </a:p>
            </p:txBody>
          </p:sp>
          <p:cxnSp>
            <p:nvCxnSpPr>
              <p:cNvPr id="17" name="Straight Arrow Connector 16"/>
              <p:cNvCxnSpPr/>
              <p:nvPr/>
            </p:nvCxnSpPr>
            <p:spPr>
              <a:xfrm flipV="1">
                <a:off x="5992659" y="3727528"/>
                <a:ext cx="384482" cy="8164"/>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46561" y="3595001"/>
                <a:ext cx="1348124" cy="273219"/>
                <a:chOff x="4546561" y="3617817"/>
                <a:chExt cx="1348124" cy="273219"/>
              </a:xfrm>
            </p:grpSpPr>
            <p:sp>
              <p:nvSpPr>
                <p:cNvPr id="42" name="Rectangle 41"/>
                <p:cNvSpPr/>
                <p:nvPr/>
              </p:nvSpPr>
              <p:spPr bwMode="auto">
                <a:xfrm>
                  <a:off x="4546561" y="3617817"/>
                  <a:ext cx="324862" cy="2732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43" name="Rectangle 42"/>
                <p:cNvSpPr/>
                <p:nvPr/>
              </p:nvSpPr>
              <p:spPr bwMode="auto">
                <a:xfrm>
                  <a:off x="4878578" y="3617817"/>
                  <a:ext cx="324862" cy="27321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44" name="Rectangle 43"/>
                <p:cNvSpPr/>
                <p:nvPr/>
              </p:nvSpPr>
              <p:spPr bwMode="auto">
                <a:xfrm>
                  <a:off x="5221477" y="3617817"/>
                  <a:ext cx="324862" cy="273219"/>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45" name="Rectangle 44"/>
                <p:cNvSpPr/>
                <p:nvPr/>
              </p:nvSpPr>
              <p:spPr bwMode="auto">
                <a:xfrm>
                  <a:off x="5569823" y="3617817"/>
                  <a:ext cx="324862" cy="27321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1425" tIns="25712" rIns="51425" bIns="25712" numCol="1" rtlCol="0" anchor="ctr" anchorCtr="0" compatLnSpc="1">
                  <a:prstTxWarp prst="textNoShape">
                    <a:avLst/>
                  </a:prstTxWarp>
                </a:bodyPr>
                <a:lstStyle/>
                <a:p>
                  <a:pPr marL="0" marR="0" lvl="0" indent="0" algn="ctr" defTabSz="51408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grpSp>
        <p:cxnSp>
          <p:nvCxnSpPr>
            <p:cNvPr id="55" name="Straight Arrow Connector 54"/>
            <p:cNvCxnSpPr>
              <a:endCxn id="49" idx="1"/>
            </p:cNvCxnSpPr>
            <p:nvPr/>
          </p:nvCxnSpPr>
          <p:spPr>
            <a:xfrm>
              <a:off x="7601374" y="3678478"/>
              <a:ext cx="430433" cy="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977688" y="3406965"/>
              <a:ext cx="1037185" cy="662061"/>
            </a:xfrm>
            <a:prstGeom prst="rect">
              <a:avLst/>
            </a:prstGeom>
            <a:noFill/>
          </p:spPr>
          <p:txBody>
            <a:bodyPr wrap="square" lIns="0" tIns="0" rIns="0" bIns="0" rtlCol="0">
              <a:spAutoFit/>
            </a:bodyPr>
            <a:lstStyle/>
            <a:p>
              <a:pPr marL="0" marR="0" lvl="0" indent="0" algn="ctr" defTabSz="514350" rtl="0" eaLnBrk="1" fontAlgn="auto" latinLnBrk="0" hangingPunct="1">
                <a:lnSpc>
                  <a:spcPct val="100000"/>
                </a:lnSpc>
                <a:spcBef>
                  <a:spcPts val="0"/>
                </a:spcBef>
                <a:spcAft>
                  <a:spcPts val="338"/>
                </a:spcAft>
                <a:buClrTx/>
                <a:buSzTx/>
                <a:buFontTx/>
                <a:buNone/>
                <a:tabLst/>
                <a:defRPr/>
              </a:pPr>
              <a:r>
                <a:rPr kumimoji="0" lang="en-US" sz="2400" b="0" i="0" u="none" strike="noStrike" kern="0" cap="none" spc="-40" normalizeH="0" baseline="0" noProof="0" dirty="0">
                  <a:ln>
                    <a:noFill/>
                  </a:ln>
                  <a:solidFill>
                    <a:prstClr val="white"/>
                  </a:solidFill>
                  <a:effectLst/>
                  <a:uLnTx/>
                  <a:uFillTx/>
                  <a:latin typeface="Calibri Light" panose="020F0302020204030204"/>
                  <a:ea typeface="+mn-ea"/>
                  <a:cs typeface="+mn-cs"/>
                </a:rPr>
                <a:t>Events</a:t>
              </a:r>
            </a:p>
            <a:p>
              <a:pPr marL="0" marR="0" lvl="0" indent="0" algn="ctr" defTabSz="514350" rtl="0" eaLnBrk="1" fontAlgn="auto" latinLnBrk="0" hangingPunct="1">
                <a:lnSpc>
                  <a:spcPct val="100000"/>
                </a:lnSpc>
                <a:spcBef>
                  <a:spcPts val="0"/>
                </a:spcBef>
                <a:spcAft>
                  <a:spcPts val="338"/>
                </a:spcAft>
                <a:buClrTx/>
                <a:buSzTx/>
                <a:buFontTx/>
                <a:buNone/>
                <a:tabLst/>
                <a:defRPr/>
              </a:pPr>
              <a:endParaRPr kumimoji="0" lang="en-US" sz="1200" b="0" i="0" u="none" strike="noStrike" kern="0" cap="none" spc="-4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mn-cs"/>
              </a:endParaRPr>
            </a:p>
            <a:p>
              <a:pPr marL="0" marR="0" lvl="0" indent="0" algn="ctr" defTabSz="514350" rtl="0" eaLnBrk="1" fontAlgn="auto" latinLnBrk="0" hangingPunct="1">
                <a:lnSpc>
                  <a:spcPct val="100000"/>
                </a:lnSpc>
                <a:spcBef>
                  <a:spcPts val="0"/>
                </a:spcBef>
                <a:spcAft>
                  <a:spcPts val="338"/>
                </a:spcAft>
                <a:buClrTx/>
                <a:buSzTx/>
                <a:buFontTx/>
                <a:buNone/>
                <a:tabLst/>
                <a:defRPr/>
              </a:pPr>
              <a:r>
                <a:rPr kumimoji="0" lang="en-US" sz="1200" b="0" i="0" u="none" strike="noStrike" kern="0" cap="none" spc="-40" normalizeH="0" baseline="0" noProof="0" dirty="0">
                  <a:ln>
                    <a:noFill/>
                  </a:ln>
                  <a:solidFill>
                    <a:prstClr val="white"/>
                  </a:solidFill>
                  <a:effectLst/>
                  <a:uLnTx/>
                  <a:uFillTx/>
                  <a:latin typeface="Segoe UI Light" panose="020B0502040204020203" pitchFamily="34" charset="0"/>
                  <a:ea typeface="+mn-ea"/>
                  <a:cs typeface="+mn-cs"/>
                </a:rPr>
                <a:t>Have a defined schema and are temporal (sequenced in time)</a:t>
              </a:r>
            </a:p>
          </p:txBody>
        </p:sp>
        <p:cxnSp>
          <p:nvCxnSpPr>
            <p:cNvPr id="20" name="Straight Arrow Connector 19"/>
            <p:cNvCxnSpPr/>
            <p:nvPr/>
          </p:nvCxnSpPr>
          <p:spPr>
            <a:xfrm>
              <a:off x="4300479" y="3678478"/>
              <a:ext cx="767432" cy="2296"/>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313071" y="4316007"/>
              <a:ext cx="1717658" cy="2"/>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4342" y="2790166"/>
              <a:ext cx="537991" cy="537991"/>
            </a:xfrm>
            <a:prstGeom prst="rect">
              <a:avLst/>
            </a:prstGeom>
          </p:spPr>
        </p:pic>
      </p:grpSp>
    </p:spTree>
    <p:extLst>
      <p:ext uri="{BB962C8B-B14F-4D97-AF65-F5344CB8AC3E}">
        <p14:creationId xmlns:p14="http://schemas.microsoft.com/office/powerpoint/2010/main" val="209601132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36923" y="289958"/>
            <a:ext cx="11655078" cy="899537"/>
          </a:xfrm>
        </p:spPr>
        <p:txBody>
          <a:bodyPr/>
          <a:lstStyle/>
          <a:p>
            <a:r>
              <a:rPr lang="en-US" dirty="0">
                <a:solidFill>
                  <a:schemeClr val="bg1">
                    <a:lumMod val="95000"/>
                  </a:schemeClr>
                </a:solidFill>
              </a:rPr>
              <a:t>Harnessing the IoT Revolution</a:t>
            </a:r>
          </a:p>
        </p:txBody>
      </p:sp>
      <p:sp>
        <p:nvSpPr>
          <p:cNvPr id="7" name="Rectangle 6"/>
          <p:cNvSpPr/>
          <p:nvPr/>
        </p:nvSpPr>
        <p:spPr>
          <a:xfrm>
            <a:off x="2188137" y="5550694"/>
            <a:ext cx="8258236" cy="400053"/>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if I could tell when it’s the best time for my things to _______ ?</a:t>
            </a:r>
          </a:p>
        </p:txBody>
      </p:sp>
      <p:sp>
        <p:nvSpPr>
          <p:cNvPr id="8" name="Rectangle 7"/>
          <p:cNvSpPr/>
          <p:nvPr/>
        </p:nvSpPr>
        <p:spPr>
          <a:xfrm>
            <a:off x="3291168" y="1900532"/>
            <a:ext cx="8664211" cy="392245"/>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if my things could tell me when they go someplace they shouldn’t?</a:t>
            </a:r>
          </a:p>
        </p:txBody>
      </p:sp>
      <p:sp>
        <p:nvSpPr>
          <p:cNvPr id="9" name="Rectangle 8"/>
          <p:cNvSpPr/>
          <p:nvPr/>
        </p:nvSpPr>
        <p:spPr>
          <a:xfrm>
            <a:off x="311299" y="1310800"/>
            <a:ext cx="5825935" cy="400053"/>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if I simply knew where my things were?</a:t>
            </a:r>
          </a:p>
        </p:txBody>
      </p:sp>
      <p:sp>
        <p:nvSpPr>
          <p:cNvPr id="10" name="Rectangle 9"/>
          <p:cNvSpPr/>
          <p:nvPr/>
        </p:nvSpPr>
        <p:spPr>
          <a:xfrm>
            <a:off x="3897220" y="4149478"/>
            <a:ext cx="8514827" cy="400053"/>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if I knew when things were going to break before they did?</a:t>
            </a:r>
          </a:p>
        </p:txBody>
      </p:sp>
      <p:sp>
        <p:nvSpPr>
          <p:cNvPr id="12" name="Rectangle 11"/>
          <p:cNvSpPr/>
          <p:nvPr/>
        </p:nvSpPr>
        <p:spPr>
          <a:xfrm>
            <a:off x="-219892" y="2580735"/>
            <a:ext cx="12631938" cy="400053"/>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if I could collect data which helps me improve my product?</a:t>
            </a:r>
          </a:p>
        </p:txBody>
      </p:sp>
      <p:sp>
        <p:nvSpPr>
          <p:cNvPr id="13" name="Rectangle 12"/>
          <p:cNvSpPr/>
          <p:nvPr/>
        </p:nvSpPr>
        <p:spPr>
          <a:xfrm>
            <a:off x="-219891" y="4733636"/>
            <a:ext cx="7552846" cy="400053"/>
          </a:xfrm>
          <a:prstGeom prst="rect">
            <a:avLst/>
          </a:prstGeom>
        </p:spPr>
        <p:txBody>
          <a:bodyPr wrap="square">
            <a:spAutoFit/>
          </a:bodyPr>
          <a:lstStyle/>
          <a:p>
            <a:pPr marL="457095" marR="0" lvl="1"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What insights could I find from comparing </a:t>
            </a:r>
            <a:r>
              <a:rPr kumimoji="0" lang="en-US" sz="1961" b="0" i="1" u="none" strike="noStrike" kern="1200" cap="none" spc="0" normalizeH="0" baseline="0" noProof="0" dirty="0">
                <a:ln>
                  <a:noFill/>
                </a:ln>
                <a:solidFill>
                  <a:srgbClr val="FFFFFF">
                    <a:lumMod val="95000"/>
                  </a:srgbClr>
                </a:solidFill>
                <a:effectLst/>
                <a:uLnTx/>
                <a:uFillTx/>
                <a:latin typeface="Segoe UI Light"/>
                <a:ea typeface="+mn-ea"/>
                <a:cs typeface="+mn-cs"/>
              </a:rPr>
              <a:t>all</a:t>
            </a:r>
            <a:r>
              <a:rPr kumimoji="0" lang="en-US" sz="1961" b="0" i="0" u="none" strike="noStrike" kern="1200" cap="none" spc="0" normalizeH="0" baseline="0" noProof="0" dirty="0">
                <a:ln>
                  <a:noFill/>
                </a:ln>
                <a:solidFill>
                  <a:srgbClr val="FFFFFF">
                    <a:lumMod val="95000"/>
                  </a:srgbClr>
                </a:solidFill>
                <a:effectLst/>
                <a:uLnTx/>
                <a:uFillTx/>
                <a:latin typeface="Segoe UI Light"/>
                <a:ea typeface="+mn-ea"/>
                <a:cs typeface="+mn-cs"/>
              </a:rPr>
              <a:t> of my things?</a:t>
            </a:r>
          </a:p>
        </p:txBody>
      </p:sp>
      <p:sp>
        <p:nvSpPr>
          <p:cNvPr id="15" name="Rectangle 14"/>
          <p:cNvSpPr/>
          <p:nvPr/>
        </p:nvSpPr>
        <p:spPr>
          <a:xfrm>
            <a:off x="-327467" y="3207944"/>
            <a:ext cx="12518602" cy="594566"/>
          </a:xfrm>
          <a:prstGeom prst="rect">
            <a:avLst/>
          </a:prstGeom>
        </p:spPr>
        <p:txBody>
          <a:bodyPr wrap="square">
            <a:spAutoFit/>
          </a:bodyPr>
          <a:lstStyle/>
          <a:p>
            <a:pPr marL="457095" marR="0" lvl="1" indent="0" algn="ctr" defTabSz="91419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lumMod val="95000"/>
                  </a:srgbClr>
                </a:solidFill>
                <a:effectLst/>
                <a:uLnTx/>
                <a:uFillTx/>
                <a:latin typeface="Segoe UI Light"/>
                <a:ea typeface="+mn-ea"/>
                <a:cs typeface="+mn-cs"/>
              </a:rPr>
              <a:t>It all starts with a great idea…</a:t>
            </a:r>
          </a:p>
        </p:txBody>
      </p:sp>
    </p:spTree>
    <p:extLst>
      <p:ext uri="{BB962C8B-B14F-4D97-AF65-F5344CB8AC3E}">
        <p14:creationId xmlns:p14="http://schemas.microsoft.com/office/powerpoint/2010/main" val="14481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4294967295"/>
          </p:nvPr>
        </p:nvSpPr>
        <p:spPr>
          <a:xfrm>
            <a:off x="0" y="1184564"/>
            <a:ext cx="4823425" cy="4400550"/>
          </a:xfrm>
        </p:spPr>
        <p:txBody>
          <a:bodyPr>
            <a:normAutofit/>
          </a:bodyPr>
          <a:lstStyle/>
          <a:p>
            <a:r>
              <a:rPr lang="en-US" dirty="0">
                <a:solidFill>
                  <a:schemeClr val="tx1">
                    <a:lumMod val="75000"/>
                    <a:lumOff val="25000"/>
                  </a:schemeClr>
                </a:solidFill>
              </a:rPr>
              <a:t>Rule based interface</a:t>
            </a:r>
          </a:p>
          <a:p>
            <a:pPr marL="502920" lvl="1" indent="0">
              <a:buNone/>
            </a:pPr>
            <a:r>
              <a:rPr lang="en-US" dirty="0">
                <a:solidFill>
                  <a:schemeClr val="tx1">
                    <a:lumMod val="75000"/>
                    <a:lumOff val="25000"/>
                  </a:schemeClr>
                </a:solidFill>
              </a:rPr>
              <a:t>Simple implementation and rule development using ASA UI. </a:t>
            </a:r>
          </a:p>
          <a:p>
            <a:r>
              <a:rPr lang="en-US" dirty="0">
                <a:solidFill>
                  <a:schemeClr val="tx1">
                    <a:lumMod val="75000"/>
                    <a:lumOff val="25000"/>
                  </a:schemeClr>
                </a:solidFill>
              </a:rPr>
              <a:t>Multi-channel</a:t>
            </a:r>
          </a:p>
          <a:p>
            <a:pPr marL="502920" lvl="1" indent="0">
              <a:buNone/>
            </a:pPr>
            <a:r>
              <a:rPr lang="en-US" dirty="0">
                <a:solidFill>
                  <a:schemeClr val="tx1">
                    <a:lumMod val="75000"/>
                    <a:lumOff val="25000"/>
                  </a:schemeClr>
                </a:solidFill>
              </a:rPr>
              <a:t>Analyze multiple channels of information simultaneously, in real time. </a:t>
            </a:r>
          </a:p>
          <a:p>
            <a:pPr lvl="1"/>
            <a:endParaRPr lang="en-US" sz="2800" dirty="0">
              <a:solidFill>
                <a:schemeClr val="tx1">
                  <a:lumMod val="75000"/>
                  <a:lumOff val="25000"/>
                </a:schemeClr>
              </a:solidFill>
            </a:endParaRPr>
          </a:p>
          <a:p>
            <a:endParaRPr lang="en-US" sz="3200" dirty="0">
              <a:solidFill>
                <a:schemeClr val="tx1">
                  <a:lumMod val="75000"/>
                  <a:lumOff val="25000"/>
                </a:schemeClr>
              </a:solidFill>
            </a:endParaRPr>
          </a:p>
        </p:txBody>
      </p:sp>
      <p:sp>
        <p:nvSpPr>
          <p:cNvPr id="2" name="Title 1"/>
          <p:cNvSpPr>
            <a:spLocks noGrp="1"/>
          </p:cNvSpPr>
          <p:nvPr>
            <p:ph type="title" idx="4294967295"/>
          </p:nvPr>
        </p:nvSpPr>
        <p:spPr>
          <a:xfrm>
            <a:off x="1635414" y="353725"/>
            <a:ext cx="9429750" cy="541337"/>
          </a:xfrm>
        </p:spPr>
        <p:txBody>
          <a:bodyPr>
            <a:normAutofit fontScale="90000"/>
          </a:bodyPr>
          <a:lstStyle/>
          <a:p>
            <a:r>
              <a:rPr lang="en-US" dirty="0">
                <a:solidFill>
                  <a:schemeClr val="tx1">
                    <a:lumMod val="75000"/>
                    <a:lumOff val="25000"/>
                  </a:schemeClr>
                </a:solidFill>
              </a:rPr>
              <a:t>Add or edit jobs using simple ASA interface</a:t>
            </a:r>
          </a:p>
        </p:txBody>
      </p:sp>
      <p:pic>
        <p:nvPicPr>
          <p:cNvPr id="6" name="Picture 5"/>
          <p:cNvPicPr>
            <a:picLocks noChangeAspect="1"/>
          </p:cNvPicPr>
          <p:nvPr/>
        </p:nvPicPr>
        <p:blipFill rotWithShape="1">
          <a:blip r:embed="rId3"/>
          <a:srcRect t="6680"/>
          <a:stretch/>
        </p:blipFill>
        <p:spPr>
          <a:xfrm>
            <a:off x="4823425" y="2632364"/>
            <a:ext cx="7368575" cy="4386842"/>
          </a:xfrm>
          <a:prstGeom prst="rect">
            <a:avLst/>
          </a:prstGeom>
        </p:spPr>
      </p:pic>
    </p:spTree>
    <p:extLst>
      <p:ext uri="{BB962C8B-B14F-4D97-AF65-F5344CB8AC3E}">
        <p14:creationId xmlns:p14="http://schemas.microsoft.com/office/powerpoint/2010/main" val="3519063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spc="0" dirty="0"/>
              <a:t>Query Language - Overview</a:t>
            </a:r>
          </a:p>
        </p:txBody>
      </p:sp>
      <p:sp>
        <p:nvSpPr>
          <p:cNvPr id="3" name="TextBox 2"/>
          <p:cNvSpPr txBox="1"/>
          <p:nvPr/>
        </p:nvSpPr>
        <p:spPr>
          <a:xfrm>
            <a:off x="1139838" y="1399182"/>
            <a:ext cx="1607171" cy="2792688"/>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DML Statements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SELECT</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FROM</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WHERE</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GROUP BY</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HAVING</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CASE</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JOIN</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UNION</a:t>
            </a:r>
          </a:p>
        </p:txBody>
      </p:sp>
      <p:sp>
        <p:nvSpPr>
          <p:cNvPr id="4" name="TextBox 3"/>
          <p:cNvSpPr txBox="1"/>
          <p:nvPr/>
        </p:nvSpPr>
        <p:spPr>
          <a:xfrm>
            <a:off x="4421078" y="4545840"/>
            <a:ext cx="2170466" cy="158569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Windowing Extensions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Tumbling Window</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Hopping Window</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Sliding Window</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Duration</a:t>
            </a:r>
          </a:p>
        </p:txBody>
      </p:sp>
      <p:sp>
        <p:nvSpPr>
          <p:cNvPr id="5" name="TextBox 4"/>
          <p:cNvSpPr txBox="1"/>
          <p:nvPr/>
        </p:nvSpPr>
        <p:spPr>
          <a:xfrm>
            <a:off x="8654383" y="1399182"/>
            <a:ext cx="2014464" cy="3092695"/>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Aggregate Functions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SUM</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COUNT</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AVG</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MIN</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MAX</a:t>
            </a: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endParaRP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Scaling Functions</a:t>
            </a:r>
          </a:p>
          <a:p>
            <a:pPr marL="336145" marR="0" lvl="0" indent="-33614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WITH</a:t>
            </a:r>
          </a:p>
          <a:p>
            <a:pPr marL="336145" marR="0" lvl="0" indent="-33614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PARTITION BY</a:t>
            </a:r>
          </a:p>
        </p:txBody>
      </p:sp>
      <p:sp>
        <p:nvSpPr>
          <p:cNvPr id="6" name="TextBox 5"/>
          <p:cNvSpPr txBox="1"/>
          <p:nvPr/>
        </p:nvSpPr>
        <p:spPr>
          <a:xfrm>
            <a:off x="4421078" y="1399183"/>
            <a:ext cx="2571337" cy="2845279"/>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 and Time Functions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DATENAME</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DATEPART</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DAY</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MONTH</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YEAR</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DATETIMEFROMPARTS</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DATEDIFF</a:t>
            </a:r>
          </a:p>
          <a:p>
            <a:pPr marL="0" marR="0" lvl="0" indent="-285695"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DATADD</a:t>
            </a:r>
          </a:p>
        </p:txBody>
      </p:sp>
      <p:sp>
        <p:nvSpPr>
          <p:cNvPr id="7" name="TextBox 6"/>
          <p:cNvSpPr txBox="1"/>
          <p:nvPr/>
        </p:nvSpPr>
        <p:spPr>
          <a:xfrm>
            <a:off x="8654383" y="4545840"/>
            <a:ext cx="1589218" cy="1921997"/>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String Functions</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LEN</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CONCAT</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CHARINDEX</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SUBSTRING</a:t>
            </a:r>
          </a:p>
          <a:p>
            <a:pPr marL="342834" marR="0" lvl="0" indent="-342834"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PATINDEX</a:t>
            </a:r>
          </a:p>
        </p:txBody>
      </p:sp>
      <p:sp>
        <p:nvSpPr>
          <p:cNvPr id="8" name="TextBox 7"/>
          <p:cNvSpPr txBox="1"/>
          <p:nvPr/>
        </p:nvSpPr>
        <p:spPr>
          <a:xfrm>
            <a:off x="1139836" y="4545840"/>
            <a:ext cx="1846063" cy="1810358"/>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Statistical Functions</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VAR</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VARP</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STDEV</a:t>
            </a:r>
          </a:p>
          <a:p>
            <a:pPr marL="0" marR="0" lvl="0" indent="-285695"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STDEVP</a:t>
            </a:r>
          </a:p>
        </p:txBody>
      </p:sp>
    </p:spTree>
    <p:extLst>
      <p:ext uri="{BB962C8B-B14F-4D97-AF65-F5344CB8AC3E}">
        <p14:creationId xmlns:p14="http://schemas.microsoft.com/office/powerpoint/2010/main" val="2835409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spc="0" dirty="0"/>
              <a:t>Windowing Concepts</a:t>
            </a:r>
          </a:p>
        </p:txBody>
      </p:sp>
      <p:sp>
        <p:nvSpPr>
          <p:cNvPr id="5" name="Rectangle 4"/>
          <p:cNvSpPr/>
          <p:nvPr/>
        </p:nvSpPr>
        <p:spPr bwMode="auto">
          <a:xfrm>
            <a:off x="939292"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1</a:t>
            </a:r>
          </a:p>
        </p:txBody>
      </p:sp>
      <p:sp>
        <p:nvSpPr>
          <p:cNvPr id="7" name="Rectangle 6"/>
          <p:cNvSpPr/>
          <p:nvPr/>
        </p:nvSpPr>
        <p:spPr bwMode="auto">
          <a:xfrm>
            <a:off x="1261403"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5</a:t>
            </a:r>
          </a:p>
        </p:txBody>
      </p:sp>
      <p:sp>
        <p:nvSpPr>
          <p:cNvPr id="8" name="Rectangle 7"/>
          <p:cNvSpPr/>
          <p:nvPr/>
        </p:nvSpPr>
        <p:spPr bwMode="auto">
          <a:xfrm>
            <a:off x="1829163"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4</a:t>
            </a:r>
          </a:p>
        </p:txBody>
      </p:sp>
      <p:sp>
        <p:nvSpPr>
          <p:cNvPr id="10" name="Rectangle 9"/>
          <p:cNvSpPr/>
          <p:nvPr/>
        </p:nvSpPr>
        <p:spPr bwMode="auto">
          <a:xfrm>
            <a:off x="2434501"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2</a:t>
            </a:r>
          </a:p>
        </p:txBody>
      </p:sp>
      <p:sp>
        <p:nvSpPr>
          <p:cNvPr id="11" name="Rectangle 10"/>
          <p:cNvSpPr/>
          <p:nvPr/>
        </p:nvSpPr>
        <p:spPr bwMode="auto">
          <a:xfrm>
            <a:off x="2140180"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6</a:t>
            </a:r>
          </a:p>
        </p:txBody>
      </p:sp>
      <p:sp>
        <p:nvSpPr>
          <p:cNvPr id="12" name="Rectangle 11"/>
          <p:cNvSpPr/>
          <p:nvPr/>
        </p:nvSpPr>
        <p:spPr bwMode="auto">
          <a:xfrm>
            <a:off x="3813211"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8</a:t>
            </a:r>
          </a:p>
        </p:txBody>
      </p:sp>
      <p:sp>
        <p:nvSpPr>
          <p:cNvPr id="13" name="Rectangle 12"/>
          <p:cNvSpPr/>
          <p:nvPr/>
        </p:nvSpPr>
        <p:spPr bwMode="auto">
          <a:xfrm>
            <a:off x="4120059"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6</a:t>
            </a:r>
          </a:p>
        </p:txBody>
      </p:sp>
      <p:sp>
        <p:nvSpPr>
          <p:cNvPr id="14" name="Rectangle 13"/>
          <p:cNvSpPr/>
          <p:nvPr/>
        </p:nvSpPr>
        <p:spPr bwMode="auto">
          <a:xfrm>
            <a:off x="4844410" y="37106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4</a:t>
            </a:r>
          </a:p>
        </p:txBody>
      </p:sp>
      <p:cxnSp>
        <p:nvCxnSpPr>
          <p:cNvPr id="36" name="Straight Arrow Connector 35"/>
          <p:cNvCxnSpPr>
            <a:stCxn id="15" idx="6"/>
          </p:cNvCxnSpPr>
          <p:nvPr/>
        </p:nvCxnSpPr>
        <p:spPr>
          <a:xfrm>
            <a:off x="862351" y="4106218"/>
            <a:ext cx="4840006"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31787" y="4290310"/>
            <a:ext cx="99066" cy="215444"/>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t1</a:t>
            </a:r>
          </a:p>
        </p:txBody>
      </p:sp>
      <p:sp>
        <p:nvSpPr>
          <p:cNvPr id="40" name="TextBox 39"/>
          <p:cNvSpPr txBox="1"/>
          <p:nvPr/>
        </p:nvSpPr>
        <p:spPr>
          <a:xfrm>
            <a:off x="1693196"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t2</a:t>
            </a:r>
          </a:p>
        </p:txBody>
      </p:sp>
      <p:sp>
        <p:nvSpPr>
          <p:cNvPr id="44" name="TextBox 43"/>
          <p:cNvSpPr txBox="1"/>
          <p:nvPr/>
        </p:nvSpPr>
        <p:spPr>
          <a:xfrm>
            <a:off x="4535935"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t5</a:t>
            </a:r>
          </a:p>
        </p:txBody>
      </p:sp>
      <p:sp>
        <p:nvSpPr>
          <p:cNvPr id="45" name="TextBox 44"/>
          <p:cNvSpPr txBox="1"/>
          <p:nvPr/>
        </p:nvSpPr>
        <p:spPr>
          <a:xfrm>
            <a:off x="5276987"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t6</a:t>
            </a:r>
          </a:p>
        </p:txBody>
      </p:sp>
      <p:sp>
        <p:nvSpPr>
          <p:cNvPr id="47" name="TextBox 46"/>
          <p:cNvSpPr txBox="1"/>
          <p:nvPr/>
        </p:nvSpPr>
        <p:spPr>
          <a:xfrm>
            <a:off x="2647724"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t3</a:t>
            </a:r>
          </a:p>
        </p:txBody>
      </p:sp>
      <p:sp>
        <p:nvSpPr>
          <p:cNvPr id="48" name="TextBox 47"/>
          <p:cNvSpPr txBox="1"/>
          <p:nvPr/>
        </p:nvSpPr>
        <p:spPr>
          <a:xfrm>
            <a:off x="3591829" y="4290310"/>
            <a:ext cx="128297"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t4</a:t>
            </a:r>
          </a:p>
        </p:txBody>
      </p:sp>
      <p:sp>
        <p:nvSpPr>
          <p:cNvPr id="49" name="TextBox 48"/>
          <p:cNvSpPr txBox="1"/>
          <p:nvPr/>
        </p:nvSpPr>
        <p:spPr>
          <a:xfrm>
            <a:off x="5761288" y="3956353"/>
            <a:ext cx="383884" cy="246222"/>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Time</a:t>
            </a:r>
          </a:p>
        </p:txBody>
      </p:sp>
      <p:sp>
        <p:nvSpPr>
          <p:cNvPr id="50" name="TextBox 49"/>
          <p:cNvSpPr txBox="1"/>
          <p:nvPr/>
        </p:nvSpPr>
        <p:spPr>
          <a:xfrm>
            <a:off x="604029" y="1541301"/>
            <a:ext cx="6222979" cy="1206905"/>
          </a:xfrm>
          <a:prstGeom prst="rect">
            <a:avLst/>
          </a:prstGeom>
          <a:noFill/>
        </p:spPr>
        <p:txBody>
          <a:bodyPr wrap="none" lIns="0" tIns="0" rIns="0" bIns="0" rtlCol="0">
            <a:spAutoFit/>
          </a:bodyPr>
          <a:lstStyle/>
          <a:p>
            <a:pPr marL="342834" marR="0" lvl="0" indent="-342834" algn="l" defTabSz="89638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 arrive at different times i.e. have unique timestamps</a:t>
            </a:r>
          </a:p>
          <a:p>
            <a:pPr marL="342834" marR="0" lvl="0" indent="-342834" algn="l" defTabSz="89638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Events arrive at different rates (events/sec). </a:t>
            </a:r>
          </a:p>
          <a:p>
            <a:pPr marL="342834" marR="0" lvl="0" indent="-342834" algn="l" defTabSz="896386"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In any given period of time there may be 0, 1 or more events</a:t>
            </a:r>
          </a:p>
        </p:txBody>
      </p:sp>
      <p:sp>
        <p:nvSpPr>
          <p:cNvPr id="53" name="TextBox 52"/>
          <p:cNvSpPr txBox="1"/>
          <p:nvPr/>
        </p:nvSpPr>
        <p:spPr>
          <a:xfrm>
            <a:off x="7267626" y="685314"/>
            <a:ext cx="4566780" cy="5893152"/>
          </a:xfrm>
          <a:prstGeom prst="rect">
            <a:avLst/>
          </a:prstGeom>
          <a:noFill/>
        </p:spPr>
        <p:txBody>
          <a:bodyPr wrap="square" lIns="0" tIns="0" rIns="0" bIns="0" rtlCol="0">
            <a:spAutoFit/>
          </a:bodyPr>
          <a:lstStyle>
            <a:defPPr>
              <a:defRPr lang="en-US"/>
            </a:defPPr>
            <a:lvl1pPr>
              <a:spcAft>
                <a:spcPts val="1224"/>
              </a:spcAft>
              <a:defRPr sz="2000" b="1">
                <a:gradFill>
                  <a:gsLst>
                    <a:gs pos="2917">
                      <a:schemeClr val="tx2"/>
                    </a:gs>
                    <a:gs pos="100000">
                      <a:schemeClr val="tx2"/>
                    </a:gs>
                  </a:gsLst>
                  <a:lin ang="5400000" scaled="0"/>
                </a:gradFill>
                <a:latin typeface="Segoe UI Light" panose="020B0502040204020203" pitchFamily="34" charset="0"/>
                <a:ea typeface="ＭＳ Ｐゴシック" charset="0"/>
                <a:cs typeface="+mn-cs"/>
              </a:defRPr>
            </a:lvl1pPr>
          </a:lstStyle>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Windowing is a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core requirement </a:t>
            </a: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for streaming analytic applications</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Common requirement to perform some set-based operation (count, aggregation </a:t>
            </a:r>
            <a:r>
              <a:rPr kumimoji="0" lang="en-US" sz="1961" b="0" i="0" u="none" strike="noStrike" kern="0" cap="none" spc="0" normalizeH="0" baseline="0" noProof="0" dirty="0" err="1">
                <a:ln>
                  <a:noFill/>
                </a:ln>
                <a:solidFill>
                  <a:srgbClr val="505050"/>
                </a:solidFill>
                <a:effectLst/>
                <a:uLnTx/>
                <a:uFillTx/>
                <a:latin typeface="Segoe UI Light" panose="020B0502040204020203" pitchFamily="34" charset="0"/>
                <a:ea typeface="ＭＳ Ｐゴシック" charset="0"/>
                <a:cs typeface="+mn-cs"/>
              </a:rPr>
              <a:t>etc</a:t>
            </a: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 over events that arrive within a specified period of time</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Azure Stream Analytics supports three types of windows: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Hopping, Sliding </a:t>
            </a: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and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Tumbling </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Every window operation outputs events at the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end of the window</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The output of the window will be single event based on the aggregate function used. The event will have the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time stamp of the window</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All windows have a </a:t>
            </a:r>
            <a:r>
              <a:rPr kumimoji="0" lang="en-US" sz="1961" b="1"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fixed length </a:t>
            </a:r>
          </a:p>
          <a:p>
            <a:pPr marL="0" marR="0" lvl="0" indent="0" algn="l" defTabSz="896386" rtl="0" eaLnBrk="1" fontAlgn="auto" latinLnBrk="0" hangingPunct="1">
              <a:lnSpc>
                <a:spcPct val="10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ＭＳ Ｐゴシック" charset="0"/>
                <a:cs typeface="+mn-cs"/>
              </a:rPr>
              <a:t>All windows should be used in a GROUP BY clause</a:t>
            </a:r>
          </a:p>
        </p:txBody>
      </p:sp>
      <p:cxnSp>
        <p:nvCxnSpPr>
          <p:cNvPr id="58" name="Straight Connector 57"/>
          <p:cNvCxnSpPr/>
          <p:nvPr/>
        </p:nvCxnSpPr>
        <p:spPr>
          <a:xfrm rot="5400000">
            <a:off x="310145" y="3556784"/>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2224398" y="3594879"/>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4100558" y="3604402"/>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388705" y="3131102"/>
            <a:ext cx="659155" cy="215444"/>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 1</a:t>
            </a:r>
          </a:p>
        </p:txBody>
      </p:sp>
      <p:sp>
        <p:nvSpPr>
          <p:cNvPr id="62" name="TextBox 61"/>
          <p:cNvSpPr txBox="1"/>
          <p:nvPr/>
        </p:nvSpPr>
        <p:spPr>
          <a:xfrm>
            <a:off x="3262873" y="3131103"/>
            <a:ext cx="684479"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 2</a:t>
            </a:r>
          </a:p>
        </p:txBody>
      </p:sp>
      <p:sp>
        <p:nvSpPr>
          <p:cNvPr id="63" name="TextBox 62"/>
          <p:cNvSpPr txBox="1"/>
          <p:nvPr/>
        </p:nvSpPr>
        <p:spPr>
          <a:xfrm>
            <a:off x="5196785" y="3131103"/>
            <a:ext cx="684479" cy="215420"/>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Window 3</a:t>
            </a:r>
          </a:p>
        </p:txBody>
      </p:sp>
      <p:cxnSp>
        <p:nvCxnSpPr>
          <p:cNvPr id="64" name="Straight Connector 63"/>
          <p:cNvCxnSpPr/>
          <p:nvPr/>
        </p:nvCxnSpPr>
        <p:spPr>
          <a:xfrm flipH="1">
            <a:off x="2125765"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4040666" y="3237653"/>
            <a:ext cx="535089" cy="2312"/>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5982843"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754325" y="3232892"/>
            <a:ext cx="469740" cy="1183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630485"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2214874" y="4613909"/>
            <a:ext cx="986150"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4091034" y="4604385"/>
            <a:ext cx="986150"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5645" y="4717902"/>
            <a:ext cx="1316888" cy="430887"/>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Aggregate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 Function (Sum)</a:t>
            </a:r>
          </a:p>
        </p:txBody>
      </p:sp>
      <p:sp>
        <p:nvSpPr>
          <p:cNvPr id="85" name="Rectangle 84"/>
          <p:cNvSpPr/>
          <p:nvPr/>
        </p:nvSpPr>
        <p:spPr bwMode="auto">
          <a:xfrm>
            <a:off x="2522239" y="5277616"/>
            <a:ext cx="390469" cy="284185"/>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18</a:t>
            </a:r>
          </a:p>
        </p:txBody>
      </p:sp>
      <p:sp>
        <p:nvSpPr>
          <p:cNvPr id="87" name="Rectangle 86"/>
          <p:cNvSpPr/>
          <p:nvPr/>
        </p:nvSpPr>
        <p:spPr bwMode="auto">
          <a:xfrm>
            <a:off x="4381574" y="5277616"/>
            <a:ext cx="388362" cy="284185"/>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14</a:t>
            </a:r>
          </a:p>
        </p:txBody>
      </p:sp>
      <p:cxnSp>
        <p:nvCxnSpPr>
          <p:cNvPr id="92" name="Straight Connector 91"/>
          <p:cNvCxnSpPr/>
          <p:nvPr/>
        </p:nvCxnSpPr>
        <p:spPr>
          <a:xfrm flipV="1">
            <a:off x="849596" y="3232892"/>
            <a:ext cx="469740" cy="1183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18926" y="5320159"/>
            <a:ext cx="949432" cy="215420"/>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Output Events</a:t>
            </a:r>
          </a:p>
        </p:txBody>
      </p:sp>
      <p:sp>
        <p:nvSpPr>
          <p:cNvPr id="15" name="Oval 14"/>
          <p:cNvSpPr/>
          <p:nvPr/>
        </p:nvSpPr>
        <p:spPr bwMode="auto">
          <a:xfrm>
            <a:off x="744090"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0" name="Oval 19"/>
          <p:cNvSpPr/>
          <p:nvPr/>
        </p:nvSpPr>
        <p:spPr bwMode="auto">
          <a:xfrm>
            <a:off x="2655684"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2" name="Oval 21"/>
          <p:cNvSpPr/>
          <p:nvPr/>
        </p:nvSpPr>
        <p:spPr bwMode="auto">
          <a:xfrm>
            <a:off x="1700892"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5" name="Oval 24"/>
          <p:cNvSpPr/>
          <p:nvPr/>
        </p:nvSpPr>
        <p:spPr bwMode="auto">
          <a:xfrm>
            <a:off x="5317083"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6" name="Oval 25"/>
          <p:cNvSpPr/>
          <p:nvPr/>
        </p:nvSpPr>
        <p:spPr bwMode="auto">
          <a:xfrm>
            <a:off x="4535934"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8" name="Oval 27"/>
          <p:cNvSpPr/>
          <p:nvPr/>
        </p:nvSpPr>
        <p:spPr bwMode="auto">
          <a:xfrm>
            <a:off x="3579132"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672950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bwMode="auto">
          <a:xfrm>
            <a:off x="355608" y="3407127"/>
            <a:ext cx="1909652"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3529" spc="0" dirty="0"/>
              <a:t>Tumbling Window</a:t>
            </a:r>
          </a:p>
        </p:txBody>
      </p:sp>
      <p:sp>
        <p:nvSpPr>
          <p:cNvPr id="3" name="Rectangle 2"/>
          <p:cNvSpPr/>
          <p:nvPr/>
        </p:nvSpPr>
        <p:spPr bwMode="auto">
          <a:xfrm>
            <a:off x="491680"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813791"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5" name="Rectangle 4"/>
          <p:cNvSpPr/>
          <p:nvPr/>
        </p:nvSpPr>
        <p:spPr bwMode="auto">
          <a:xfrm>
            <a:off x="1448217"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6" name="Rectangle 5"/>
          <p:cNvSpPr/>
          <p:nvPr/>
        </p:nvSpPr>
        <p:spPr bwMode="auto">
          <a:xfrm>
            <a:off x="1958319"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7" name="Rectangle 6"/>
          <p:cNvSpPr/>
          <p:nvPr/>
        </p:nvSpPr>
        <p:spPr bwMode="auto">
          <a:xfrm>
            <a:off x="1692569"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 name="Rectangle 7"/>
          <p:cNvSpPr/>
          <p:nvPr/>
        </p:nvSpPr>
        <p:spPr bwMode="auto">
          <a:xfrm>
            <a:off x="3413218"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9" name="Rectangle 8"/>
          <p:cNvSpPr/>
          <p:nvPr/>
        </p:nvSpPr>
        <p:spPr bwMode="auto">
          <a:xfrm>
            <a:off x="3672447" y="24442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10" name="Rectangle 9"/>
          <p:cNvSpPr/>
          <p:nvPr/>
        </p:nvSpPr>
        <p:spPr bwMode="auto">
          <a:xfrm>
            <a:off x="4396798"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cxnSp>
        <p:nvCxnSpPr>
          <p:cNvPr id="17" name="Straight Arrow Connector 16"/>
          <p:cNvCxnSpPr>
            <a:stCxn id="11" idx="6"/>
          </p:cNvCxnSpPr>
          <p:nvPr/>
        </p:nvCxnSpPr>
        <p:spPr>
          <a:xfrm flipV="1">
            <a:off x="414740" y="3051496"/>
            <a:ext cx="5844750" cy="138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7688" y="2743660"/>
            <a:ext cx="7437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0</a:t>
            </a:r>
          </a:p>
        </p:txBody>
      </p:sp>
      <p:sp>
        <p:nvSpPr>
          <p:cNvPr id="19" name="TextBox 18"/>
          <p:cNvSpPr txBox="1"/>
          <p:nvPr/>
        </p:nvSpPr>
        <p:spPr>
          <a:xfrm>
            <a:off x="1226537"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10</a:t>
            </a:r>
          </a:p>
        </p:txBody>
      </p:sp>
      <p:sp>
        <p:nvSpPr>
          <p:cNvPr id="20" name="TextBox 19"/>
          <p:cNvSpPr txBox="1"/>
          <p:nvPr/>
        </p:nvSpPr>
        <p:spPr>
          <a:xfrm>
            <a:off x="4069276"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40</a:t>
            </a:r>
          </a:p>
        </p:txBody>
      </p:sp>
      <p:sp>
        <p:nvSpPr>
          <p:cNvPr id="22" name="TextBox 21"/>
          <p:cNvSpPr txBox="1"/>
          <p:nvPr/>
        </p:nvSpPr>
        <p:spPr>
          <a:xfrm>
            <a:off x="2181066"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20</a:t>
            </a:r>
          </a:p>
        </p:txBody>
      </p:sp>
      <p:sp>
        <p:nvSpPr>
          <p:cNvPr id="23" name="TextBox 22"/>
          <p:cNvSpPr txBox="1"/>
          <p:nvPr/>
        </p:nvSpPr>
        <p:spPr>
          <a:xfrm>
            <a:off x="3125171"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30</a:t>
            </a:r>
          </a:p>
        </p:txBody>
      </p:sp>
      <p:sp>
        <p:nvSpPr>
          <p:cNvPr id="24" name="TextBox 23"/>
          <p:cNvSpPr txBox="1"/>
          <p:nvPr/>
        </p:nvSpPr>
        <p:spPr>
          <a:xfrm>
            <a:off x="6200383" y="2809604"/>
            <a:ext cx="493405" cy="49244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70" normalizeH="0" baseline="0" noProof="0" dirty="0">
                <a:ln>
                  <a:noFill/>
                </a:ln>
                <a:solidFill>
                  <a:srgbClr val="505050"/>
                </a:solidFill>
                <a:effectLst/>
                <a:uLnTx/>
                <a:uFillTx/>
                <a:latin typeface="Segoe UI"/>
                <a:ea typeface="+mn-ea"/>
                <a:cs typeface="+mn-cs"/>
              </a:rPr>
              <a:t>Time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70" normalizeH="0" baseline="0" noProof="0" dirty="0">
                <a:ln>
                  <a:noFill/>
                </a:ln>
                <a:solidFill>
                  <a:srgbClr val="505050"/>
                </a:solidFill>
                <a:effectLst/>
                <a:uLnTx/>
                <a:uFillTx/>
                <a:latin typeface="Segoe UI"/>
                <a:ea typeface="+mn-ea"/>
                <a:cs typeface="+mn-cs"/>
              </a:rPr>
              <a:t> (</a:t>
            </a:r>
            <a:r>
              <a:rPr kumimoji="0" lang="en-US" sz="1600" b="0" i="0" u="none" strike="noStrike" kern="0" cap="none" spc="-70" normalizeH="0" baseline="0" noProof="0" dirty="0" err="1">
                <a:ln>
                  <a:noFill/>
                </a:ln>
                <a:solidFill>
                  <a:srgbClr val="505050"/>
                </a:solidFill>
                <a:effectLst/>
                <a:uLnTx/>
                <a:uFillTx/>
                <a:latin typeface="Segoe UI"/>
                <a:ea typeface="+mn-ea"/>
                <a:cs typeface="+mn-cs"/>
              </a:rPr>
              <a:t>secs</a:t>
            </a:r>
            <a:r>
              <a:rPr kumimoji="0" lang="en-US" sz="1600" b="0" i="0" u="none" strike="noStrike" kern="0" cap="none" spc="-70" normalizeH="0" baseline="0" noProof="0" dirty="0">
                <a:ln>
                  <a:noFill/>
                </a:ln>
                <a:solidFill>
                  <a:srgbClr val="505050"/>
                </a:solidFill>
                <a:effectLst/>
                <a:uLnTx/>
                <a:uFillTx/>
                <a:latin typeface="Segoe UI"/>
                <a:ea typeface="+mn-ea"/>
                <a:cs typeface="+mn-cs"/>
              </a:rPr>
              <a:t>)</a:t>
            </a:r>
          </a:p>
        </p:txBody>
      </p:sp>
      <p:cxnSp>
        <p:nvCxnSpPr>
          <p:cNvPr id="25" name="Straight Connector 24"/>
          <p:cNvCxnSpPr/>
          <p:nvPr/>
        </p:nvCxnSpPr>
        <p:spPr>
          <a:xfrm>
            <a:off x="355609" y="306088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142811" y="3051495"/>
            <a:ext cx="4617" cy="755626"/>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658336"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1</a:t>
            </a:r>
          </a:p>
        </p:txBody>
      </p:sp>
      <p:sp>
        <p:nvSpPr>
          <p:cNvPr id="41" name="Rectangle 40"/>
          <p:cNvSpPr/>
          <p:nvPr/>
        </p:nvSpPr>
        <p:spPr bwMode="auto">
          <a:xfrm>
            <a:off x="951875"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5</a:t>
            </a:r>
          </a:p>
        </p:txBody>
      </p:sp>
      <p:sp>
        <p:nvSpPr>
          <p:cNvPr id="42" name="Rectangle 41"/>
          <p:cNvSpPr/>
          <p:nvPr/>
        </p:nvSpPr>
        <p:spPr bwMode="auto">
          <a:xfrm>
            <a:off x="1233927"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4</a:t>
            </a:r>
          </a:p>
        </p:txBody>
      </p:sp>
      <p:sp>
        <p:nvSpPr>
          <p:cNvPr id="43" name="Rectangle 42"/>
          <p:cNvSpPr/>
          <p:nvPr/>
        </p:nvSpPr>
        <p:spPr bwMode="auto">
          <a:xfrm>
            <a:off x="1810695"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2</a:t>
            </a:r>
          </a:p>
        </p:txBody>
      </p:sp>
      <p:sp>
        <p:nvSpPr>
          <p:cNvPr id="44" name="Rectangle 43"/>
          <p:cNvSpPr/>
          <p:nvPr/>
        </p:nvSpPr>
        <p:spPr bwMode="auto">
          <a:xfrm>
            <a:off x="1516374" y="351945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6</a:t>
            </a:r>
          </a:p>
        </p:txBody>
      </p:sp>
      <p:sp>
        <p:nvSpPr>
          <p:cNvPr id="46" name="Rounded Rectangle 45"/>
          <p:cNvSpPr/>
          <p:nvPr/>
        </p:nvSpPr>
        <p:spPr bwMode="auto">
          <a:xfrm>
            <a:off x="2241416" y="3787566"/>
            <a:ext cx="1884435"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2914228" y="389989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8</a:t>
            </a:r>
          </a:p>
        </p:txBody>
      </p:sp>
      <p:sp>
        <p:nvSpPr>
          <p:cNvPr id="53" name="Rectangle 52"/>
          <p:cNvSpPr/>
          <p:nvPr/>
        </p:nvSpPr>
        <p:spPr bwMode="auto">
          <a:xfrm>
            <a:off x="3221076" y="389989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6</a:t>
            </a:r>
          </a:p>
        </p:txBody>
      </p:sp>
      <p:sp>
        <p:nvSpPr>
          <p:cNvPr id="54" name="TextBox 53"/>
          <p:cNvSpPr txBox="1"/>
          <p:nvPr/>
        </p:nvSpPr>
        <p:spPr>
          <a:xfrm>
            <a:off x="4954975"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50</a:t>
            </a:r>
          </a:p>
        </p:txBody>
      </p:sp>
      <p:sp>
        <p:nvSpPr>
          <p:cNvPr id="55" name="TextBox 54"/>
          <p:cNvSpPr txBox="1"/>
          <p:nvPr/>
        </p:nvSpPr>
        <p:spPr>
          <a:xfrm>
            <a:off x="296478" y="1385485"/>
            <a:ext cx="5523329"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69" normalizeH="0" baseline="0" noProof="0" dirty="0">
                <a:ln>
                  <a:noFill/>
                </a:ln>
                <a:solidFill>
                  <a:srgbClr val="FFFFFF">
                    <a:lumMod val="95000"/>
                  </a:srgbClr>
                </a:solidFill>
                <a:effectLst/>
                <a:uLnTx/>
                <a:uFillTx/>
                <a:latin typeface="Segoe UI"/>
                <a:ea typeface="+mn-ea"/>
                <a:cs typeface="+mn-cs"/>
              </a:rPr>
              <a:t>A 20-second Tumbling Window</a:t>
            </a:r>
          </a:p>
        </p:txBody>
      </p:sp>
      <p:sp>
        <p:nvSpPr>
          <p:cNvPr id="61" name="TextBox 60"/>
          <p:cNvSpPr txBox="1"/>
          <p:nvPr/>
        </p:nvSpPr>
        <p:spPr>
          <a:xfrm>
            <a:off x="5859722" y="2743660"/>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60</a:t>
            </a:r>
          </a:p>
        </p:txBody>
      </p:sp>
      <p:cxnSp>
        <p:nvCxnSpPr>
          <p:cNvPr id="64" name="Straight Connector 63"/>
          <p:cNvCxnSpPr/>
          <p:nvPr/>
        </p:nvCxnSpPr>
        <p:spPr>
          <a:xfrm flipH="1">
            <a:off x="5935057" y="3051495"/>
            <a:ext cx="1019" cy="108490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bwMode="auto">
          <a:xfrm>
            <a:off x="4652624"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66" name="Rectangle 65"/>
          <p:cNvSpPr/>
          <p:nvPr/>
        </p:nvSpPr>
        <p:spPr bwMode="auto">
          <a:xfrm>
            <a:off x="5113439"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7" name="Rectangle 66"/>
          <p:cNvSpPr/>
          <p:nvPr/>
        </p:nvSpPr>
        <p:spPr bwMode="auto">
          <a:xfrm>
            <a:off x="5376104" y="24429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71" name="Rounded Rectangle 70"/>
          <p:cNvSpPr/>
          <p:nvPr/>
        </p:nvSpPr>
        <p:spPr bwMode="auto">
          <a:xfrm>
            <a:off x="4133882" y="4174490"/>
            <a:ext cx="1827760"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bwMode="auto">
          <a:xfrm>
            <a:off x="4508794"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5</a:t>
            </a:r>
          </a:p>
        </p:txBody>
      </p:sp>
      <p:sp>
        <p:nvSpPr>
          <p:cNvPr id="75" name="Rectangle 74"/>
          <p:cNvSpPr/>
          <p:nvPr/>
        </p:nvSpPr>
        <p:spPr bwMode="auto">
          <a:xfrm>
            <a:off x="4764618"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3</a:t>
            </a:r>
          </a:p>
        </p:txBody>
      </p:sp>
      <p:sp>
        <p:nvSpPr>
          <p:cNvPr id="76" name="Rectangle 75"/>
          <p:cNvSpPr/>
          <p:nvPr/>
        </p:nvSpPr>
        <p:spPr bwMode="auto">
          <a:xfrm>
            <a:off x="5034961"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6</a:t>
            </a:r>
          </a:p>
        </p:txBody>
      </p:sp>
      <p:sp>
        <p:nvSpPr>
          <p:cNvPr id="77" name="Rectangle 76"/>
          <p:cNvSpPr/>
          <p:nvPr/>
        </p:nvSpPr>
        <p:spPr bwMode="auto">
          <a:xfrm>
            <a:off x="5316674" y="42868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lumMod val="95000"/>
                  </a:srgbClr>
                </a:solidFill>
                <a:effectLst/>
                <a:uLnTx/>
                <a:uFillTx/>
                <a:latin typeface="Segoe UI"/>
                <a:ea typeface="+mn-ea"/>
                <a:cs typeface="+mn-cs"/>
              </a:rPr>
              <a:t>1</a:t>
            </a:r>
          </a:p>
        </p:txBody>
      </p:sp>
      <p:sp>
        <p:nvSpPr>
          <p:cNvPr id="78" name="TextBox 77"/>
          <p:cNvSpPr txBox="1"/>
          <p:nvPr/>
        </p:nvSpPr>
        <p:spPr>
          <a:xfrm>
            <a:off x="6920747" y="1369963"/>
            <a:ext cx="4957208" cy="1131474"/>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Tumbling windows:</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Repeat</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Are non-overlapping </a:t>
            </a:r>
          </a:p>
        </p:txBody>
      </p:sp>
      <p:sp>
        <p:nvSpPr>
          <p:cNvPr id="79" name="Rectangle 78"/>
          <p:cNvSpPr/>
          <p:nvPr/>
        </p:nvSpPr>
        <p:spPr>
          <a:xfrm>
            <a:off x="6920747" y="4212584"/>
            <a:ext cx="4958888" cy="1185721"/>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SELECT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2D2D2">
                    <a:lumMod val="50000"/>
                  </a:srgbClr>
                </a:solidFill>
                <a:effectLst/>
                <a:uLnTx/>
                <a:uFillTx/>
                <a:latin typeface="Segoe UI"/>
                <a:ea typeface="+mn-ea"/>
                <a:cs typeface="+mn-cs"/>
              </a:rPr>
              <a:t>TollId</a:t>
            </a:r>
            <a:r>
              <a:rPr kumimoji="0" lang="en-US" sz="1765" b="0" i="0" u="none" strike="noStrike" kern="0" cap="none" spc="-70" normalizeH="0" baseline="0" noProof="0" dirty="0">
                <a:ln>
                  <a:noFill/>
                </a:ln>
                <a:solidFill>
                  <a:srgbClr val="D2D2D2">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COUNT</a:t>
            </a:r>
            <a:r>
              <a:rPr kumimoji="0" lang="en-US" sz="1765" b="0" i="0" u="none" strike="noStrike" kern="0" cap="none" spc="-70" normalizeH="0" baseline="0" noProof="0" dirty="0">
                <a:ln>
                  <a:noFill/>
                </a:ln>
                <a:solidFill>
                  <a:srgbClr val="505050"/>
                </a:solidFill>
                <a:effectLst/>
                <a:uLnTx/>
                <a:uFillTx/>
                <a:latin typeface="Segoe UI"/>
                <a:ea typeface="+mn-ea"/>
                <a:cs typeface="+mn-cs"/>
              </a:rPr>
              <a:t>(*)</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FROM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EntryStream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TIMESTAMP BY </a:t>
            </a:r>
            <a:r>
              <a:rPr kumimoji="0" lang="en-US" sz="1765" b="0" i="0" u="none" strike="noStrike" kern="0" cap="none" spc="-70" normalizeH="0" baseline="0" noProof="0" dirty="0">
                <a:ln>
                  <a:noFill/>
                </a:ln>
                <a:solidFill>
                  <a:srgbClr val="505050"/>
                </a:solidFill>
                <a:effectLst/>
                <a:uLnTx/>
                <a:uFillTx/>
                <a:latin typeface="Segoe UI"/>
                <a:ea typeface="+mn-ea"/>
                <a:cs typeface="+mn-cs"/>
              </a:rPr>
              <a:t>EntryTime</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GROUP BY  </a:t>
            </a:r>
            <a:r>
              <a:rPr kumimoji="0" lang="en-US" sz="1765" b="0" i="0" u="none" strike="noStrike" kern="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C3C00">
                    <a:lumMod val="50000"/>
                  </a:srgbClr>
                </a:solidFill>
                <a:effectLst/>
                <a:uLnTx/>
                <a:uFillTx/>
                <a:latin typeface="Segoe UI"/>
                <a:ea typeface="+mn-ea"/>
                <a:cs typeface="+mn-cs"/>
              </a:rPr>
              <a:t>TumblingWindow</a:t>
            </a:r>
            <a:r>
              <a:rPr kumimoji="0" lang="en-US" sz="1765" b="0" i="0" u="none" strike="noStrike" kern="0" cap="none" spc="-70" normalizeH="0" baseline="0" noProof="0" dirty="0">
                <a:ln>
                  <a:noFill/>
                </a:ln>
                <a:solidFill>
                  <a:srgbClr val="505050"/>
                </a:solidFill>
                <a:effectLst/>
                <a:uLnTx/>
                <a:uFillTx/>
                <a:latin typeface="Segoe UI"/>
                <a:ea typeface="+mn-ea"/>
                <a:cs typeface="+mn-cs"/>
              </a:rPr>
              <a:t>(second, 20)</a:t>
            </a:r>
          </a:p>
        </p:txBody>
      </p:sp>
      <p:sp>
        <p:nvSpPr>
          <p:cNvPr id="80" name="TextBox 79"/>
          <p:cNvSpPr txBox="1"/>
          <p:nvPr/>
        </p:nvSpPr>
        <p:spPr>
          <a:xfrm>
            <a:off x="6920747" y="3591119"/>
            <a:ext cx="4958888" cy="543108"/>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Count the total number of vehicles entering each toll booth every interval of 20 seconds. </a:t>
            </a:r>
          </a:p>
        </p:txBody>
      </p:sp>
      <p:cxnSp>
        <p:nvCxnSpPr>
          <p:cNvPr id="92" name="Straight Connector 91"/>
          <p:cNvCxnSpPr/>
          <p:nvPr/>
        </p:nvCxnSpPr>
        <p:spPr>
          <a:xfrm>
            <a:off x="2256909" y="3079931"/>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55609" y="236562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56909" y="236562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145119" y="236562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935565" y="2353303"/>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296477"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2" name="Oval 11"/>
          <p:cNvSpPr/>
          <p:nvPr/>
        </p:nvSpPr>
        <p:spPr bwMode="auto">
          <a:xfrm>
            <a:off x="2197777"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 name="Oval 12"/>
          <p:cNvSpPr/>
          <p:nvPr/>
        </p:nvSpPr>
        <p:spPr bwMode="auto">
          <a:xfrm>
            <a:off x="1253280"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Oval 13"/>
          <p:cNvSpPr/>
          <p:nvPr/>
        </p:nvSpPr>
        <p:spPr bwMode="auto">
          <a:xfrm>
            <a:off x="4993279"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5" name="Oval 14"/>
          <p:cNvSpPr/>
          <p:nvPr/>
        </p:nvSpPr>
        <p:spPr bwMode="auto">
          <a:xfrm>
            <a:off x="4085988"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6" name="Oval 15"/>
          <p:cNvSpPr/>
          <p:nvPr/>
        </p:nvSpPr>
        <p:spPr bwMode="auto">
          <a:xfrm>
            <a:off x="3131521" y="3008956"/>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60" name="Oval 59"/>
          <p:cNvSpPr/>
          <p:nvPr/>
        </p:nvSpPr>
        <p:spPr bwMode="auto">
          <a:xfrm>
            <a:off x="5876434" y="2999432"/>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Rectangle 28"/>
          <p:cNvSpPr/>
          <p:nvPr/>
        </p:nvSpPr>
        <p:spPr>
          <a:xfrm>
            <a:off x="6920747" y="2857472"/>
            <a:ext cx="5137487" cy="392245"/>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An event can belong to only one tumbling window</a:t>
            </a:r>
          </a:p>
        </p:txBody>
      </p:sp>
    </p:spTree>
    <p:extLst>
      <p:ext uri="{BB962C8B-B14F-4D97-AF65-F5344CB8AC3E}">
        <p14:creationId xmlns:p14="http://schemas.microsoft.com/office/powerpoint/2010/main" val="409811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bwMode="auto">
          <a:xfrm>
            <a:off x="478636" y="3343742"/>
            <a:ext cx="1895988"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3529" spc="0" dirty="0"/>
              <a:t>Hopping Window</a:t>
            </a:r>
          </a:p>
        </p:txBody>
      </p:sp>
      <p:sp>
        <p:nvSpPr>
          <p:cNvPr id="3" name="Rectangle 2"/>
          <p:cNvSpPr/>
          <p:nvPr/>
        </p:nvSpPr>
        <p:spPr bwMode="auto">
          <a:xfrm>
            <a:off x="625012"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899503"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5" name="Rectangle 4"/>
          <p:cNvSpPr/>
          <p:nvPr/>
        </p:nvSpPr>
        <p:spPr bwMode="auto">
          <a:xfrm>
            <a:off x="1533930"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6" name="Rectangle 5"/>
          <p:cNvSpPr/>
          <p:nvPr/>
        </p:nvSpPr>
        <p:spPr bwMode="auto">
          <a:xfrm>
            <a:off x="2072603"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7" name="Rectangle 6"/>
          <p:cNvSpPr/>
          <p:nvPr/>
        </p:nvSpPr>
        <p:spPr bwMode="auto">
          <a:xfrm>
            <a:off x="1797329"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 name="Rectangle 7"/>
          <p:cNvSpPr/>
          <p:nvPr/>
        </p:nvSpPr>
        <p:spPr bwMode="auto">
          <a:xfrm>
            <a:off x="3508455"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9" name="Rectangle 8"/>
          <p:cNvSpPr/>
          <p:nvPr/>
        </p:nvSpPr>
        <p:spPr bwMode="auto">
          <a:xfrm>
            <a:off x="3777207"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11" name="Oval 10"/>
          <p:cNvSpPr/>
          <p:nvPr/>
        </p:nvSpPr>
        <p:spPr bwMode="auto">
          <a:xfrm>
            <a:off x="401238"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Oval 11"/>
          <p:cNvSpPr/>
          <p:nvPr/>
        </p:nvSpPr>
        <p:spPr bwMode="auto">
          <a:xfrm>
            <a:off x="2312833"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1358040"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5021850"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4193083"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3236281" y="2811784"/>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 name="Straight Arrow Connector 16"/>
          <p:cNvCxnSpPr>
            <a:stCxn id="11" idx="6"/>
            <a:endCxn id="24" idx="1"/>
          </p:cNvCxnSpPr>
          <p:nvPr/>
        </p:nvCxnSpPr>
        <p:spPr>
          <a:xfrm flipV="1">
            <a:off x="519500" y="2863339"/>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8938" y="2585577"/>
            <a:ext cx="7437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0</a:t>
            </a:r>
          </a:p>
        </p:txBody>
      </p:sp>
      <p:sp>
        <p:nvSpPr>
          <p:cNvPr id="19" name="TextBox 18"/>
          <p:cNvSpPr txBox="1"/>
          <p:nvPr/>
        </p:nvSpPr>
        <p:spPr>
          <a:xfrm>
            <a:off x="1350345"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10</a:t>
            </a:r>
          </a:p>
        </p:txBody>
      </p:sp>
      <p:sp>
        <p:nvSpPr>
          <p:cNvPr id="20" name="TextBox 19"/>
          <p:cNvSpPr txBox="1"/>
          <p:nvPr/>
        </p:nvSpPr>
        <p:spPr>
          <a:xfrm>
            <a:off x="4193084"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40</a:t>
            </a:r>
          </a:p>
        </p:txBody>
      </p:sp>
      <p:sp>
        <p:nvSpPr>
          <p:cNvPr id="22" name="TextBox 21"/>
          <p:cNvSpPr txBox="1"/>
          <p:nvPr/>
        </p:nvSpPr>
        <p:spPr>
          <a:xfrm>
            <a:off x="2304873"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20</a:t>
            </a:r>
          </a:p>
        </p:txBody>
      </p:sp>
      <p:sp>
        <p:nvSpPr>
          <p:cNvPr id="23" name="TextBox 22"/>
          <p:cNvSpPr txBox="1"/>
          <p:nvPr/>
        </p:nvSpPr>
        <p:spPr>
          <a:xfrm>
            <a:off x="3248978"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30</a:t>
            </a:r>
          </a:p>
        </p:txBody>
      </p:sp>
      <p:sp>
        <p:nvSpPr>
          <p:cNvPr id="24" name="TextBox 23"/>
          <p:cNvSpPr txBox="1"/>
          <p:nvPr/>
        </p:nvSpPr>
        <p:spPr>
          <a:xfrm>
            <a:off x="6210292" y="2621957"/>
            <a:ext cx="454538" cy="4827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Time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 (</a:t>
            </a:r>
            <a:r>
              <a:rPr kumimoji="0" lang="en-US" sz="1568" b="0" i="0" u="none" strike="noStrike" kern="0" cap="none" spc="-70" normalizeH="0" baseline="0" noProof="0" dirty="0" err="1">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secs</a:t>
            </a: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a:t>
            </a:r>
          </a:p>
        </p:txBody>
      </p:sp>
      <p:cxnSp>
        <p:nvCxnSpPr>
          <p:cNvPr id="27" name="Straight Connector 26"/>
          <p:cNvCxnSpPr/>
          <p:nvPr/>
        </p:nvCxnSpPr>
        <p:spPr>
          <a:xfrm>
            <a:off x="4250781" y="2882760"/>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1358040" y="3773808"/>
            <a:ext cx="1927938"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4" name="TextBox 53"/>
          <p:cNvSpPr txBox="1"/>
          <p:nvPr/>
        </p:nvSpPr>
        <p:spPr>
          <a:xfrm>
            <a:off x="5002593"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50</a:t>
            </a:r>
          </a:p>
        </p:txBody>
      </p:sp>
      <p:sp>
        <p:nvSpPr>
          <p:cNvPr id="55" name="TextBox 54"/>
          <p:cNvSpPr txBox="1"/>
          <p:nvPr/>
        </p:nvSpPr>
        <p:spPr>
          <a:xfrm>
            <a:off x="460369" y="1388311"/>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69" normalizeH="0" baseline="0" noProof="0" dirty="0">
                <a:ln>
                  <a:noFill/>
                </a:ln>
                <a:solidFill>
                  <a:srgbClr val="FFFFFF"/>
                </a:solidFill>
                <a:effectLst/>
                <a:uLnTx/>
                <a:uFillTx/>
                <a:latin typeface="Segoe UI Light" panose="020B0502040204020203" pitchFamily="34" charset="0"/>
                <a:ea typeface="+mn-ea"/>
                <a:cs typeface="+mn-cs"/>
              </a:rPr>
              <a:t>A 20-second Hopping Window with a 10 second “Hop”</a:t>
            </a:r>
          </a:p>
        </p:txBody>
      </p:sp>
      <p:sp>
        <p:nvSpPr>
          <p:cNvPr id="60" name="Oval 59"/>
          <p:cNvSpPr/>
          <p:nvPr/>
        </p:nvSpPr>
        <p:spPr bwMode="auto">
          <a:xfrm>
            <a:off x="5865436" y="280226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TextBox 60"/>
          <p:cNvSpPr txBox="1"/>
          <p:nvPr/>
        </p:nvSpPr>
        <p:spPr>
          <a:xfrm>
            <a:off x="5850198" y="2585577"/>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60</a:t>
            </a:r>
          </a:p>
        </p:txBody>
      </p:sp>
      <p:cxnSp>
        <p:nvCxnSpPr>
          <p:cNvPr id="64" name="Straight Connector 63"/>
          <p:cNvCxnSpPr/>
          <p:nvPr/>
        </p:nvCxnSpPr>
        <p:spPr>
          <a:xfrm>
            <a:off x="5913448" y="2816549"/>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bwMode="auto">
          <a:xfrm>
            <a:off x="2374622" y="4223120"/>
            <a:ext cx="1876159"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8" name="TextBox 77"/>
          <p:cNvSpPr txBox="1"/>
          <p:nvPr/>
        </p:nvSpPr>
        <p:spPr>
          <a:xfrm>
            <a:off x="6992898" y="1421959"/>
            <a:ext cx="5095065" cy="2727798"/>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Hopping windows:</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Repeat</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Can overlap </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Hop forward in time by a fixed period</a:t>
            </a:r>
          </a:p>
          <a:p>
            <a:pPr marL="0" marR="0" lvl="0" indent="0" algn="l" defTabSz="896386" rtl="0" eaLnBrk="1" fontAlgn="auto" latinLnBrk="0" hangingPunct="1">
              <a:lnSpc>
                <a:spcPct val="100000"/>
              </a:lnSpc>
              <a:spcBef>
                <a:spcPts val="1200"/>
              </a:spcBef>
              <a:spcAft>
                <a:spcPts val="6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Same as tumbling window if hop size = window size</a:t>
            </a:r>
          </a:p>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Events can belong to more than one hopping window</a:t>
            </a:r>
          </a:p>
        </p:txBody>
      </p:sp>
      <p:sp>
        <p:nvSpPr>
          <p:cNvPr id="79" name="Rectangle 78"/>
          <p:cNvSpPr/>
          <p:nvPr/>
        </p:nvSpPr>
        <p:spPr>
          <a:xfrm>
            <a:off x="6995743" y="5198606"/>
            <a:ext cx="4958888" cy="107569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SELECT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505050"/>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COUNT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endParaRPr kumimoji="0" lang="en-US" sz="1765" b="0" i="0" u="none" strike="noStrike" kern="0" cap="none" spc="-70" normalizeH="0" baseline="0" noProof="0" dirty="0">
              <a:ln>
                <a:noFill/>
              </a:ln>
              <a:solidFill>
                <a:srgbClr val="505050"/>
              </a:solidFill>
              <a:effectLst/>
              <a:uLnTx/>
              <a:uFillTx/>
              <a:latin typeface="Segoe UI"/>
              <a:ea typeface="+mn-ea"/>
              <a:cs typeface="+mn-cs"/>
            </a:endParaRP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FROM </a:t>
            </a:r>
            <a:r>
              <a:rPr kumimoji="0" lang="en-US" sz="1765" b="0" i="0" u="none" strike="noStrike" kern="0" cap="none" spc="-70" normalizeH="0" baseline="0" noProof="0" dirty="0">
                <a:ln>
                  <a:noFill/>
                </a:ln>
                <a:solidFill>
                  <a:srgbClr val="505050"/>
                </a:solidFill>
                <a:effectLst/>
                <a:uLnTx/>
                <a:uFillTx/>
                <a:latin typeface="Segoe UI"/>
                <a:ea typeface="+mn-ea"/>
                <a:cs typeface="+mn-cs"/>
              </a:rPr>
              <a:t>EntryStream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TIMESTAMP BY </a:t>
            </a:r>
            <a:r>
              <a:rPr kumimoji="0" lang="en-US" sz="1765" b="0" i="0" u="none" strike="noStrike" kern="0" cap="none" spc="-70" normalizeH="0" baseline="0" noProof="0" dirty="0">
                <a:ln>
                  <a:noFill/>
                </a:ln>
                <a:solidFill>
                  <a:srgbClr val="505050"/>
                </a:solidFill>
                <a:effectLst/>
                <a:uLnTx/>
                <a:uFillTx/>
                <a:latin typeface="Segoe UI"/>
                <a:ea typeface="+mn-ea"/>
                <a:cs typeface="+mn-cs"/>
              </a:rPr>
              <a:t>EntryTime</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GROUP BY  </a:t>
            </a:r>
            <a:r>
              <a:rPr kumimoji="0" lang="en-US" sz="1765" b="0" i="0" u="none" strike="noStrike" kern="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C3C00">
                    <a:lumMod val="50000"/>
                  </a:srgbClr>
                </a:solidFill>
                <a:effectLst/>
                <a:uLnTx/>
                <a:uFillTx/>
                <a:latin typeface="Segoe UI"/>
                <a:ea typeface="+mn-ea"/>
                <a:cs typeface="+mn-cs"/>
              </a:rPr>
              <a:t>HoppingWindow</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505050"/>
                </a:solidFill>
                <a:effectLst/>
                <a:uLnTx/>
                <a:uFillTx/>
                <a:latin typeface="Segoe UI"/>
                <a:ea typeface="+mn-ea"/>
                <a:cs typeface="+mn-cs"/>
              </a:rPr>
              <a:t>(second, 20,10)</a:t>
            </a:r>
          </a:p>
        </p:txBody>
      </p:sp>
      <p:sp>
        <p:nvSpPr>
          <p:cNvPr id="42" name="Rectangle 41"/>
          <p:cNvSpPr/>
          <p:nvPr/>
        </p:nvSpPr>
        <p:spPr bwMode="auto">
          <a:xfrm>
            <a:off x="1912882" y="38861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43" name="Rectangle 42"/>
          <p:cNvSpPr/>
          <p:nvPr/>
        </p:nvSpPr>
        <p:spPr bwMode="auto">
          <a:xfrm>
            <a:off x="2518222" y="38861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44" name="Rectangle 43"/>
          <p:cNvSpPr/>
          <p:nvPr/>
        </p:nvSpPr>
        <p:spPr bwMode="auto">
          <a:xfrm>
            <a:off x="2223900" y="38861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3" name="Rectangle 62"/>
          <p:cNvSpPr/>
          <p:nvPr/>
        </p:nvSpPr>
        <p:spPr bwMode="auto">
          <a:xfrm>
            <a:off x="3052820" y="433544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68" name="Rectangle 67"/>
          <p:cNvSpPr/>
          <p:nvPr/>
        </p:nvSpPr>
        <p:spPr bwMode="auto">
          <a:xfrm>
            <a:off x="3359668" y="433544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9" name="Rounded Rectangle 68"/>
          <p:cNvSpPr/>
          <p:nvPr/>
        </p:nvSpPr>
        <p:spPr bwMode="auto">
          <a:xfrm>
            <a:off x="3297635" y="4670732"/>
            <a:ext cx="1791226"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Rounded Rectangle 72"/>
          <p:cNvSpPr/>
          <p:nvPr/>
        </p:nvSpPr>
        <p:spPr bwMode="auto">
          <a:xfrm>
            <a:off x="4262841" y="5108820"/>
            <a:ext cx="1679084"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Rectangle 9"/>
          <p:cNvSpPr/>
          <p:nvPr/>
        </p:nvSpPr>
        <p:spPr bwMode="auto">
          <a:xfrm>
            <a:off x="4606273"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65" name="Rectangle 64"/>
          <p:cNvSpPr/>
          <p:nvPr/>
        </p:nvSpPr>
        <p:spPr bwMode="auto">
          <a:xfrm>
            <a:off x="4862097"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66" name="Rectangle 65"/>
          <p:cNvSpPr/>
          <p:nvPr/>
        </p:nvSpPr>
        <p:spPr bwMode="auto">
          <a:xfrm>
            <a:off x="5122916"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67" name="Rectangle 66"/>
          <p:cNvSpPr/>
          <p:nvPr/>
        </p:nvSpPr>
        <p:spPr bwMode="auto">
          <a:xfrm>
            <a:off x="5385582" y="52211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0" name="Rectangle 39"/>
          <p:cNvSpPr/>
          <p:nvPr/>
        </p:nvSpPr>
        <p:spPr bwMode="auto">
          <a:xfrm>
            <a:off x="758279" y="345401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1" name="Rectangle 40"/>
          <p:cNvSpPr/>
          <p:nvPr/>
        </p:nvSpPr>
        <p:spPr bwMode="auto">
          <a:xfrm>
            <a:off x="1051818" y="345401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83" name="Rectangle 82"/>
          <p:cNvSpPr/>
          <p:nvPr/>
        </p:nvSpPr>
        <p:spPr bwMode="auto">
          <a:xfrm>
            <a:off x="1314822" y="345812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84" name="Rectangle 83"/>
          <p:cNvSpPr/>
          <p:nvPr/>
        </p:nvSpPr>
        <p:spPr bwMode="auto">
          <a:xfrm>
            <a:off x="1882067" y="345812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85" name="Rectangle 84"/>
          <p:cNvSpPr/>
          <p:nvPr/>
        </p:nvSpPr>
        <p:spPr bwMode="auto">
          <a:xfrm>
            <a:off x="1587746" y="345812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70" name="Rectangle 69"/>
          <p:cNvSpPr/>
          <p:nvPr/>
        </p:nvSpPr>
        <p:spPr bwMode="auto">
          <a:xfrm>
            <a:off x="3700419"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72" name="Rectangle 71"/>
          <p:cNvSpPr/>
          <p:nvPr/>
        </p:nvSpPr>
        <p:spPr bwMode="auto">
          <a:xfrm>
            <a:off x="3959648"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6" name="Rectangle 85"/>
          <p:cNvSpPr/>
          <p:nvPr/>
        </p:nvSpPr>
        <p:spPr bwMode="auto">
          <a:xfrm>
            <a:off x="4217341"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87" name="Rectangle 86"/>
          <p:cNvSpPr/>
          <p:nvPr/>
        </p:nvSpPr>
        <p:spPr bwMode="auto">
          <a:xfrm>
            <a:off x="4473166" y="478306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88" name="Rectangle 87"/>
          <p:cNvSpPr/>
          <p:nvPr/>
        </p:nvSpPr>
        <p:spPr bwMode="auto">
          <a:xfrm>
            <a:off x="5208676"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6</a:t>
            </a:r>
          </a:p>
        </p:txBody>
      </p:sp>
      <p:sp>
        <p:nvSpPr>
          <p:cNvPr id="89" name="Rectangle 88"/>
          <p:cNvSpPr/>
          <p:nvPr/>
        </p:nvSpPr>
        <p:spPr bwMode="auto">
          <a:xfrm>
            <a:off x="5480865" y="234003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cxnSp>
        <p:nvCxnSpPr>
          <p:cNvPr id="91" name="Straight Connector 90"/>
          <p:cNvCxnSpPr/>
          <p:nvPr/>
        </p:nvCxnSpPr>
        <p:spPr>
          <a:xfrm>
            <a:off x="3279368" y="2863713"/>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5088558" y="2873236"/>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2363923" y="2811785"/>
            <a:ext cx="1179" cy="5522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2736" y="2887973"/>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bwMode="auto">
          <a:xfrm>
            <a:off x="4417338" y="234500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106" name="Rectangle 105"/>
          <p:cNvSpPr/>
          <p:nvPr/>
        </p:nvSpPr>
        <p:spPr bwMode="auto">
          <a:xfrm>
            <a:off x="4673163" y="234500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74" name="TextBox 73"/>
          <p:cNvSpPr txBox="1"/>
          <p:nvPr/>
        </p:nvSpPr>
        <p:spPr>
          <a:xfrm>
            <a:off x="6996016" y="4325416"/>
            <a:ext cx="4958888" cy="814661"/>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Count the number of vehicles entering each toll booth every interval of 20 seconds; update results every 10 seconds</a:t>
            </a:r>
          </a:p>
        </p:txBody>
      </p:sp>
    </p:spTree>
    <p:extLst>
      <p:ext uri="{BB962C8B-B14F-4D97-AF65-F5344CB8AC3E}">
        <p14:creationId xmlns:p14="http://schemas.microsoft.com/office/powerpoint/2010/main" val="1600983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94"/>
          <p:cNvCxnSpPr/>
          <p:nvPr/>
        </p:nvCxnSpPr>
        <p:spPr>
          <a:xfrm>
            <a:off x="2910299" y="2293795"/>
            <a:ext cx="23713" cy="132571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118" idx="3"/>
          </p:cNvCxnSpPr>
          <p:nvPr/>
        </p:nvCxnSpPr>
        <p:spPr>
          <a:xfrm>
            <a:off x="5378798" y="2307814"/>
            <a:ext cx="23757" cy="243482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3491641" y="4542641"/>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1019094" y="3507182"/>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3529" spc="0" dirty="0"/>
              <a:t>Sliding Window</a:t>
            </a:r>
          </a:p>
        </p:txBody>
      </p:sp>
      <p:sp>
        <p:nvSpPr>
          <p:cNvPr id="3" name="Rectangle 2"/>
          <p:cNvSpPr/>
          <p:nvPr/>
        </p:nvSpPr>
        <p:spPr bwMode="auto">
          <a:xfrm>
            <a:off x="2304873"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2697427"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11" name="Oval 10"/>
          <p:cNvSpPr/>
          <p:nvPr/>
        </p:nvSpPr>
        <p:spPr bwMode="auto">
          <a:xfrm>
            <a:off x="401238"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Oval 11"/>
          <p:cNvSpPr/>
          <p:nvPr/>
        </p:nvSpPr>
        <p:spPr bwMode="auto">
          <a:xfrm>
            <a:off x="2312833"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1358040"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5021850"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4193083"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3236281" y="264988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 name="Straight Arrow Connector 16"/>
          <p:cNvCxnSpPr>
            <a:stCxn id="11" idx="6"/>
          </p:cNvCxnSpPr>
          <p:nvPr/>
        </p:nvCxnSpPr>
        <p:spPr>
          <a:xfrm flipV="1">
            <a:off x="519501" y="2701811"/>
            <a:ext cx="5078995" cy="4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8938" y="2423675"/>
            <a:ext cx="7437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0</a:t>
            </a:r>
          </a:p>
        </p:txBody>
      </p:sp>
      <p:sp>
        <p:nvSpPr>
          <p:cNvPr id="19" name="TextBox 18"/>
          <p:cNvSpPr txBox="1"/>
          <p:nvPr/>
        </p:nvSpPr>
        <p:spPr>
          <a:xfrm>
            <a:off x="1350345"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10</a:t>
            </a:r>
          </a:p>
        </p:txBody>
      </p:sp>
      <p:sp>
        <p:nvSpPr>
          <p:cNvPr id="20" name="TextBox 19"/>
          <p:cNvSpPr txBox="1"/>
          <p:nvPr/>
        </p:nvSpPr>
        <p:spPr>
          <a:xfrm>
            <a:off x="4164513"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40</a:t>
            </a:r>
          </a:p>
        </p:txBody>
      </p:sp>
      <p:sp>
        <p:nvSpPr>
          <p:cNvPr id="22" name="TextBox 21"/>
          <p:cNvSpPr txBox="1"/>
          <p:nvPr/>
        </p:nvSpPr>
        <p:spPr>
          <a:xfrm>
            <a:off x="2304873"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20</a:t>
            </a:r>
          </a:p>
        </p:txBody>
      </p:sp>
      <p:sp>
        <p:nvSpPr>
          <p:cNvPr id="23" name="TextBox 22"/>
          <p:cNvSpPr txBox="1"/>
          <p:nvPr/>
        </p:nvSpPr>
        <p:spPr>
          <a:xfrm>
            <a:off x="3220407"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30</a:t>
            </a:r>
          </a:p>
        </p:txBody>
      </p:sp>
      <p:sp>
        <p:nvSpPr>
          <p:cNvPr id="24" name="TextBox 23"/>
          <p:cNvSpPr txBox="1"/>
          <p:nvPr/>
        </p:nvSpPr>
        <p:spPr>
          <a:xfrm>
            <a:off x="5600417" y="2432745"/>
            <a:ext cx="454538" cy="482763"/>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Time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 (</a:t>
            </a:r>
            <a:r>
              <a:rPr kumimoji="0" lang="en-US" sz="1568" b="0" i="0" u="none" strike="noStrike" kern="0" cap="none" spc="-70" normalizeH="0" baseline="0" noProof="0" dirty="0" err="1">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secs</a:t>
            </a:r>
            <a:r>
              <a:rPr kumimoji="0" lang="en-US" sz="1568"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mn-cs"/>
              </a:rPr>
              <a:t>)</a:t>
            </a:r>
          </a:p>
        </p:txBody>
      </p:sp>
      <p:sp>
        <p:nvSpPr>
          <p:cNvPr id="54" name="TextBox 53"/>
          <p:cNvSpPr txBox="1"/>
          <p:nvPr/>
        </p:nvSpPr>
        <p:spPr>
          <a:xfrm>
            <a:off x="5002593" y="2423675"/>
            <a:ext cx="148759" cy="184666"/>
          </a:xfrm>
          <a:prstGeom prst="rect">
            <a:avLst/>
          </a:prstGeom>
          <a:noFill/>
        </p:spPr>
        <p:txBody>
          <a:bodyPr wrap="non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70" normalizeH="0" baseline="0" noProof="0" dirty="0">
                <a:ln>
                  <a:noFill/>
                </a:ln>
                <a:gradFill>
                  <a:gsLst>
                    <a:gs pos="2917">
                      <a:srgbClr val="000000"/>
                    </a:gs>
                    <a:gs pos="30000">
                      <a:srgbClr val="000000"/>
                    </a:gs>
                  </a:gsLst>
                  <a:lin ang="5400000" scaled="0"/>
                </a:gradFill>
                <a:effectLst/>
                <a:uLnTx/>
                <a:uFillTx/>
                <a:latin typeface="Segoe UI"/>
                <a:ea typeface="+mn-ea"/>
                <a:cs typeface="+mn-cs"/>
              </a:rPr>
              <a:t>50</a:t>
            </a:r>
          </a:p>
        </p:txBody>
      </p:sp>
      <p:sp>
        <p:nvSpPr>
          <p:cNvPr id="55" name="TextBox 54"/>
          <p:cNvSpPr txBox="1"/>
          <p:nvPr/>
        </p:nvSpPr>
        <p:spPr>
          <a:xfrm>
            <a:off x="460369" y="1483547"/>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69" normalizeH="0" baseline="0" noProof="0" dirty="0">
                <a:ln>
                  <a:noFill/>
                </a:ln>
                <a:solidFill>
                  <a:srgbClr val="FFFFFF"/>
                </a:solidFill>
                <a:effectLst/>
                <a:uLnTx/>
                <a:uFillTx/>
                <a:latin typeface="Segoe UI Light" panose="020B0502040204020203" pitchFamily="34" charset="0"/>
                <a:ea typeface="+mn-ea"/>
                <a:cs typeface="+mn-cs"/>
              </a:rPr>
              <a:t>A 20-second Sliding Window</a:t>
            </a:r>
          </a:p>
        </p:txBody>
      </p:sp>
      <p:sp>
        <p:nvSpPr>
          <p:cNvPr id="78" name="TextBox 77"/>
          <p:cNvSpPr txBox="1"/>
          <p:nvPr/>
        </p:nvSpPr>
        <p:spPr>
          <a:xfrm>
            <a:off x="6723974" y="1336245"/>
            <a:ext cx="5095065" cy="2187516"/>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Sliding window:</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Continuously moves forward by an € (epsilon) </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Produces an output </a:t>
            </a:r>
            <a:r>
              <a:rPr kumimoji="0" lang="en-US" sz="1961" b="0" i="1"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only during the occurrence of an event</a:t>
            </a:r>
          </a:p>
          <a:p>
            <a:pPr marL="342834" marR="0" lvl="0" indent="-342834" algn="l" defTabSz="89638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Every windows will have at least one event</a:t>
            </a:r>
          </a:p>
          <a:p>
            <a:pPr marL="0" marR="0" lvl="0" indent="0" algn="l" defTabSz="896386" rtl="0" eaLnBrk="1" fontAlgn="auto" latinLnBrk="0" hangingPunct="1">
              <a:lnSpc>
                <a:spcPct val="100000"/>
              </a:lnSpc>
              <a:spcBef>
                <a:spcPts val="0"/>
              </a:spcBef>
              <a:spcAft>
                <a:spcPts val="1200"/>
              </a:spcAft>
              <a:buClrTx/>
              <a:buSzTx/>
              <a:buFontTx/>
              <a:buNone/>
              <a:tabLst/>
              <a:defRPr/>
            </a:pPr>
            <a:r>
              <a:rPr kumimoji="0" lang="en-US" sz="1961"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Events can belong to more than one sliding window</a:t>
            </a:r>
          </a:p>
        </p:txBody>
      </p:sp>
      <p:sp>
        <p:nvSpPr>
          <p:cNvPr id="79" name="Rectangle 78"/>
          <p:cNvSpPr/>
          <p:nvPr/>
        </p:nvSpPr>
        <p:spPr>
          <a:xfrm>
            <a:off x="6723490" y="4568617"/>
            <a:ext cx="4958888" cy="1459986"/>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SELECT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505050"/>
                </a:solidFill>
                <a:effectLst/>
                <a:uLnTx/>
                <a:uFillTx/>
                <a:latin typeface="Segoe UI"/>
                <a:ea typeface="+mn-ea"/>
                <a:cs typeface="+mn-cs"/>
              </a:rPr>
              <a:t>, Count</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a:t>
            </a:r>
            <a:r>
              <a:rPr kumimoji="0" lang="en-US" sz="1765" b="0" i="0" u="none" strike="noStrike" kern="0" cap="none" spc="-70" normalizeH="0" baseline="0" noProof="0" dirty="0">
                <a:ln>
                  <a:noFill/>
                </a:ln>
                <a:solidFill>
                  <a:srgbClr val="505050"/>
                </a:solidFill>
                <a:effectLst/>
                <a:uLnTx/>
                <a:uFillTx/>
                <a:latin typeface="Segoe UI"/>
                <a:ea typeface="+mn-ea"/>
                <a:cs typeface="+mn-cs"/>
              </a:rPr>
              <a:t> </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FROM</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505050"/>
                </a:solidFill>
                <a:effectLst/>
                <a:uLnTx/>
                <a:uFillTx/>
                <a:latin typeface="Segoe UI"/>
                <a:ea typeface="+mn-ea"/>
                <a:cs typeface="+mn-cs"/>
              </a:rPr>
              <a:t>EntryStream</a:t>
            </a:r>
            <a:r>
              <a:rPr kumimoji="0" lang="en-US" sz="1765" b="0" i="0" u="none" strike="noStrike" kern="0" cap="none" spc="-70" normalizeH="0" baseline="0" noProof="0" dirty="0">
                <a:ln>
                  <a:noFill/>
                </a:ln>
                <a:solidFill>
                  <a:srgbClr val="505050"/>
                </a:solidFill>
                <a:effectLst/>
                <a:uLnTx/>
                <a:uFillTx/>
                <a:latin typeface="Segoe UI"/>
                <a:ea typeface="+mn-ea"/>
                <a:cs typeface="+mn-cs"/>
              </a:rPr>
              <a:t> ES</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GROUP BY  </a:t>
            </a:r>
            <a:r>
              <a:rPr kumimoji="0" lang="en-US" sz="1765" b="0" i="0" u="none" strike="noStrike" kern="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0" cap="none" spc="-70" normalizeH="0" baseline="0" noProof="0" dirty="0">
                <a:ln>
                  <a:noFill/>
                </a:ln>
                <a:solidFill>
                  <a:srgbClr val="68217A">
                    <a:lumMod val="50000"/>
                  </a:srgbClr>
                </a:solidFill>
                <a:effectLst/>
                <a:uLnTx/>
                <a:uFillTx/>
                <a:latin typeface="Segoe UI"/>
                <a:ea typeface="+mn-ea"/>
                <a:cs typeface="+mn-cs"/>
              </a:rPr>
              <a:t>, </a:t>
            </a:r>
            <a:r>
              <a:rPr kumimoji="0" lang="en-US" sz="1765" b="0" i="0" u="none" strike="noStrike" kern="0" cap="none" spc="-70" normalizeH="0" baseline="0" noProof="0" dirty="0" err="1">
                <a:ln>
                  <a:noFill/>
                </a:ln>
                <a:solidFill>
                  <a:srgbClr val="DC3C00">
                    <a:lumMod val="50000"/>
                  </a:srgbClr>
                </a:solidFill>
                <a:effectLst/>
                <a:uLnTx/>
                <a:uFillTx/>
                <a:latin typeface="Segoe UI"/>
                <a:ea typeface="+mn-ea"/>
                <a:cs typeface="+mn-cs"/>
              </a:rPr>
              <a:t>SlidingWindow</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 </a:t>
            </a:r>
            <a:r>
              <a:rPr kumimoji="0" lang="en-US" sz="1765" b="0" i="0" u="none" strike="noStrike" kern="0" cap="none" spc="-70" normalizeH="0" baseline="0" noProof="0" dirty="0">
                <a:ln>
                  <a:noFill/>
                </a:ln>
                <a:solidFill>
                  <a:srgbClr val="505050"/>
                </a:solidFill>
                <a:effectLst/>
                <a:uLnTx/>
                <a:uFillTx/>
                <a:latin typeface="Segoe UI"/>
                <a:ea typeface="+mn-ea"/>
                <a:cs typeface="+mn-cs"/>
              </a:rPr>
              <a:t>(second, 20)</a:t>
            </a:r>
          </a:p>
          <a:p>
            <a:pPr marL="0" marR="0" lvl="0" indent="0" algn="l" defTabSz="896386" rtl="0" eaLnBrk="1" fontAlgn="auto" latinLnBrk="0" hangingPunct="1">
              <a:lnSpc>
                <a:spcPct val="115000"/>
              </a:lnSpc>
              <a:spcBef>
                <a:spcPts val="0"/>
              </a:spcBef>
              <a:spcAft>
                <a:spcPts val="400"/>
              </a:spcAft>
              <a:buClrTx/>
              <a:buSzTx/>
              <a:buFontTx/>
              <a:buNone/>
              <a:tabLst/>
              <a:defRPr/>
            </a:pP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HAVING</a:t>
            </a:r>
            <a:r>
              <a:rPr kumimoji="0" lang="en-US" sz="1765" b="0" i="0" u="none" strike="noStrike" kern="0" cap="none" spc="-70" normalizeH="0" baseline="0" noProof="0" dirty="0">
                <a:ln>
                  <a:noFill/>
                </a:ln>
                <a:solidFill>
                  <a:srgbClr val="505050"/>
                </a:solidFill>
                <a:effectLst/>
                <a:uLnTx/>
                <a:uFillTx/>
                <a:latin typeface="Segoe UI"/>
                <a:ea typeface="+mn-ea"/>
                <a:cs typeface="+mn-cs"/>
              </a:rPr>
              <a:t> </a:t>
            </a:r>
            <a:r>
              <a:rPr kumimoji="0" lang="en-US" sz="1765" b="0" i="0" u="none" strike="noStrike" kern="0" cap="none" spc="-70" normalizeH="0" baseline="0" noProof="0" dirty="0">
                <a:ln>
                  <a:noFill/>
                </a:ln>
                <a:solidFill>
                  <a:srgbClr val="DC3C00">
                    <a:lumMod val="50000"/>
                  </a:srgbClr>
                </a:solidFill>
                <a:effectLst/>
                <a:uLnTx/>
                <a:uFillTx/>
                <a:latin typeface="Segoe UI"/>
                <a:ea typeface="+mn-ea"/>
                <a:cs typeface="+mn-cs"/>
              </a:rPr>
              <a:t>Count</a:t>
            </a:r>
            <a:r>
              <a:rPr kumimoji="0" lang="en-US" sz="1765" b="0" i="0" u="none" strike="noStrike" kern="0" cap="none" spc="-70" normalizeH="0" baseline="0" noProof="0" dirty="0">
                <a:ln>
                  <a:noFill/>
                </a:ln>
                <a:solidFill>
                  <a:srgbClr val="505050"/>
                </a:solidFill>
                <a:effectLst/>
                <a:uLnTx/>
                <a:uFillTx/>
                <a:latin typeface="Segoe UI"/>
                <a:ea typeface="+mn-ea"/>
                <a:cs typeface="+mn-cs"/>
              </a:rPr>
              <a:t>(*) &gt; 10</a:t>
            </a:r>
          </a:p>
        </p:txBody>
      </p:sp>
      <p:sp>
        <p:nvSpPr>
          <p:cNvPr id="80" name="TextBox 79"/>
          <p:cNvSpPr txBox="1"/>
          <p:nvPr/>
        </p:nvSpPr>
        <p:spPr>
          <a:xfrm>
            <a:off x="6723492" y="3966849"/>
            <a:ext cx="4958887" cy="543108"/>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0" cap="none" spc="-70" normalizeH="0" baseline="0" noProof="0" dirty="0">
                <a:ln>
                  <a:noFill/>
                </a:ln>
                <a:solidFill>
                  <a:srgbClr val="505050"/>
                </a:solidFill>
                <a:effectLst/>
                <a:uLnTx/>
                <a:uFillTx/>
                <a:latin typeface="Segoe UI Light" panose="020B0502040204020203" pitchFamily="34" charset="0"/>
                <a:ea typeface="+mn-ea"/>
                <a:cs typeface="+mn-cs"/>
              </a:rPr>
              <a:t>Find all the toll booths which have served more than 10 vehicles in the last 20 seconds</a:t>
            </a:r>
          </a:p>
        </p:txBody>
      </p:sp>
      <p:grpSp>
        <p:nvGrpSpPr>
          <p:cNvPr id="32" name="Group 31"/>
          <p:cNvGrpSpPr/>
          <p:nvPr/>
        </p:nvGrpSpPr>
        <p:grpSpPr>
          <a:xfrm>
            <a:off x="621898" y="2956653"/>
            <a:ext cx="1910913" cy="399993"/>
            <a:chOff x="611446" y="3028378"/>
            <a:chExt cx="1949231" cy="408014"/>
          </a:xfrm>
        </p:grpSpPr>
        <p:sp>
          <p:nvSpPr>
            <p:cNvPr id="113" name="Rectangle 112"/>
            <p:cNvSpPr/>
            <p:nvPr/>
          </p:nvSpPr>
          <p:spPr bwMode="auto">
            <a:xfrm>
              <a:off x="611446" y="3028378"/>
              <a:ext cx="1949231" cy="40801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1477470" y="314295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grpSp>
      <p:sp>
        <p:nvSpPr>
          <p:cNvPr id="105" name="Rectangle 104"/>
          <p:cNvSpPr/>
          <p:nvPr/>
        </p:nvSpPr>
        <p:spPr bwMode="auto">
          <a:xfrm>
            <a:off x="5189641"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sp>
        <p:nvSpPr>
          <p:cNvPr id="76" name="Rectangle 75"/>
          <p:cNvSpPr/>
          <p:nvPr/>
        </p:nvSpPr>
        <p:spPr bwMode="auto">
          <a:xfrm>
            <a:off x="4376024" y="466524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8</a:t>
            </a:r>
          </a:p>
        </p:txBody>
      </p:sp>
      <p:cxnSp>
        <p:nvCxnSpPr>
          <p:cNvPr id="94" name="Straight Connector 93"/>
          <p:cNvCxnSpPr>
            <a:endCxn id="113" idx="3"/>
          </p:cNvCxnSpPr>
          <p:nvPr/>
        </p:nvCxnSpPr>
        <p:spPr>
          <a:xfrm>
            <a:off x="2515113" y="2350565"/>
            <a:ext cx="17697" cy="80608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bwMode="auto">
          <a:xfrm>
            <a:off x="1722085" y="361951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107" name="Rectangle 106"/>
          <p:cNvSpPr/>
          <p:nvPr/>
        </p:nvSpPr>
        <p:spPr bwMode="auto">
          <a:xfrm>
            <a:off x="1999962" y="3619510"/>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47" name="Rectangle 46"/>
          <p:cNvSpPr/>
          <p:nvPr/>
        </p:nvSpPr>
        <p:spPr bwMode="auto">
          <a:xfrm>
            <a:off x="3022978" y="2163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9</a:t>
            </a:r>
          </a:p>
        </p:txBody>
      </p:sp>
      <p:cxnSp>
        <p:nvCxnSpPr>
          <p:cNvPr id="48" name="Straight Connector 47"/>
          <p:cNvCxnSpPr>
            <a:endCxn id="51" idx="3"/>
          </p:cNvCxnSpPr>
          <p:nvPr/>
        </p:nvCxnSpPr>
        <p:spPr>
          <a:xfrm>
            <a:off x="3235789" y="2376660"/>
            <a:ext cx="20125" cy="19280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345001" y="4104705"/>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p:cNvGrpSpPr/>
          <p:nvPr/>
        </p:nvGrpSpPr>
        <p:grpSpPr>
          <a:xfrm>
            <a:off x="1875343" y="4217033"/>
            <a:ext cx="793344" cy="175339"/>
            <a:chOff x="2060046" y="4037301"/>
            <a:chExt cx="809252" cy="178855"/>
          </a:xfrm>
        </p:grpSpPr>
        <p:sp>
          <p:nvSpPr>
            <p:cNvPr id="52" name="Rectangle 51"/>
            <p:cNvSpPr/>
            <p:nvPr/>
          </p:nvSpPr>
          <p:spPr bwMode="auto">
            <a:xfrm>
              <a:off x="2060046"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5</a:t>
              </a:r>
            </a:p>
          </p:txBody>
        </p:sp>
        <p:sp>
          <p:nvSpPr>
            <p:cNvPr id="53" name="Rectangle 52"/>
            <p:cNvSpPr/>
            <p:nvPr/>
          </p:nvSpPr>
          <p:spPr bwMode="auto">
            <a:xfrm>
              <a:off x="2343495"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56" name="Rectangle 55"/>
            <p:cNvSpPr/>
            <p:nvPr/>
          </p:nvSpPr>
          <p:spPr bwMode="auto">
            <a:xfrm>
              <a:off x="2652116"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9</a:t>
              </a:r>
            </a:p>
          </p:txBody>
        </p:sp>
      </p:grpSp>
    </p:spTree>
    <p:extLst>
      <p:ext uri="{BB962C8B-B14F-4D97-AF65-F5344CB8AC3E}">
        <p14:creationId xmlns:p14="http://schemas.microsoft.com/office/powerpoint/2010/main" val="1901089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Scaling Concepts – Streaming Unit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89" y="2084377"/>
            <a:ext cx="7440017" cy="2509962"/>
          </a:xfrm>
          <a:prstGeom prst="rect">
            <a:avLst/>
          </a:prstGeom>
          <a:ln>
            <a:solidFill>
              <a:schemeClr val="tx2">
                <a:lumMod val="60000"/>
                <a:lumOff val="40000"/>
              </a:schemeClr>
            </a:solidFill>
          </a:ln>
        </p:spPr>
      </p:pic>
      <p:sp>
        <p:nvSpPr>
          <p:cNvPr id="5" name="TextBox 4"/>
          <p:cNvSpPr txBox="1"/>
          <p:nvPr/>
        </p:nvSpPr>
        <p:spPr>
          <a:xfrm>
            <a:off x="7888830" y="1277604"/>
            <a:ext cx="4033932" cy="5204779"/>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Is a measure of the computing resource available for processing a Job </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Each streaming unit  provides up to 1 MB/second throughput. </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Each job needs a minimum of one streaming unit (default)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Streaming Units required for a job depends on:</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rate of incoming events</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complexity of the query  </a:t>
            </a:r>
          </a:p>
          <a:p>
            <a:pPr marL="0" marR="0" lvl="0" indent="0" algn="l" defTabSz="914400" rtl="0" eaLnBrk="1" fontAlgn="auto" latinLnBrk="0" hangingPunct="1">
              <a:lnSpc>
                <a:spcPct val="100000"/>
              </a:lnSpc>
              <a:spcBef>
                <a:spcPts val="588"/>
              </a:spcBef>
              <a:spcAft>
                <a:spcPts val="0"/>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Total number of streaming units that can be used by a Stream Analytics job depends on:</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steps in the query defined for the job and </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partitions for each step. </a:t>
            </a:r>
          </a:p>
        </p:txBody>
      </p:sp>
    </p:spTree>
    <p:extLst>
      <p:ext uri="{BB962C8B-B14F-4D97-AF65-F5344CB8AC3E}">
        <p14:creationId xmlns:p14="http://schemas.microsoft.com/office/powerpoint/2010/main" val="10786987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186" y="1994099"/>
            <a:ext cx="8358850" cy="2516525"/>
          </a:xfrm>
        </p:spPr>
        <p:txBody>
          <a:bodyPr/>
          <a:lstStyle/>
          <a:p>
            <a:pPr defTabSz="914367">
              <a:lnSpc>
                <a:spcPct val="100000"/>
              </a:lnSpc>
              <a:defRPr/>
            </a:pPr>
            <a:r>
              <a:rPr lang="en-US" sz="5294" dirty="0">
                <a:solidFill>
                  <a:srgbClr val="FFFFFF"/>
                </a:solidFill>
                <a:ea typeface="+mn-ea"/>
              </a:rPr>
              <a:t>Questions?</a:t>
            </a:r>
            <a:endParaRPr sz="5294" dirty="0">
              <a:solidFill>
                <a:srgbClr val="FFFFFF"/>
              </a:solidFill>
              <a:ea typeface="+mn-ea"/>
            </a:endParaRPr>
          </a:p>
        </p:txBody>
      </p:sp>
    </p:spTree>
    <p:extLst>
      <p:ext uri="{BB962C8B-B14F-4D97-AF65-F5344CB8AC3E}">
        <p14:creationId xmlns:p14="http://schemas.microsoft.com/office/powerpoint/2010/main" val="110469335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4858" y="2763493"/>
            <a:ext cx="2376515" cy="506875"/>
          </a:xfrm>
          <a:prstGeom prst="rect">
            <a:avLst/>
          </a:prstGeom>
        </p:spPr>
      </p:pic>
      <p:sp>
        <p:nvSpPr>
          <p:cNvPr id="5" name="TextBox 4"/>
          <p:cNvSpPr txBox="1"/>
          <p:nvPr/>
        </p:nvSpPr>
        <p:spPr>
          <a:xfrm>
            <a:off x="266125" y="5819468"/>
            <a:ext cx="11659750" cy="888955"/>
          </a:xfrm>
          <a:prstGeom prst="rect">
            <a:avLst/>
          </a:prstGeom>
          <a:noFill/>
        </p:spPr>
        <p:txBody>
          <a:bodyPr wrap="square" lIns="179285" tIns="143430" rIns="179285" bIns="143430" rtlCol="0">
            <a:noAutofit/>
          </a:bodyPr>
          <a:lstStyle/>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a:ea typeface="+mn-ea"/>
                <a:cs typeface="+mn-cs"/>
              </a:rPr>
              <a:t>© 2015 Microsoft Corporation. All rights reserved. Microsoft, Windows, Windows Vista and other product names are or may be registered trademarks and/or trademarks in the U.S. and/or other countries.</a:t>
            </a:r>
          </a:p>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a:ea typeface="+mn-ea"/>
                <a:cs typeface="+mn-cs"/>
              </a:rPr>
              <a:t>The information herein is for informational purposes only and represents the current view of Microsoft Corporation as of the date of this presentation. Because Microsoft must respond to changing market</a:t>
            </a:r>
          </a:p>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a:ea typeface="+mn-ea"/>
                <a:cs typeface="+mn-cs"/>
              </a:rPr>
              <a:t>conditions, it should not be interpreted to be a commitment on the part of Microsoft, and Microsoft cannot guarantee the accuracy of any information provided after the date of this presentation.</a:t>
            </a:r>
          </a:p>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latin typeface="Segoe UI"/>
                <a:ea typeface="+mn-ea"/>
                <a:cs typeface="+mn-cs"/>
              </a:rPr>
              <a:t>MICROSOFT MAKES NO WARRANTIES, EXPRESS, IMPLIED OR STATUTORY, AS TO THE INFORMATION IN THIS PRESENTATION.</a:t>
            </a:r>
          </a:p>
        </p:txBody>
      </p:sp>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endParaRPr kumimoji="0" lang="en-US" sz="1765"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9313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IoT solution – architecture</a:t>
            </a:r>
          </a:p>
        </p:txBody>
      </p:sp>
      <p:grpSp>
        <p:nvGrpSpPr>
          <p:cNvPr id="8" name="Group 7"/>
          <p:cNvGrpSpPr/>
          <p:nvPr/>
        </p:nvGrpSpPr>
        <p:grpSpPr>
          <a:xfrm>
            <a:off x="606761" y="2410734"/>
            <a:ext cx="10883275" cy="2475760"/>
            <a:chOff x="696913" y="1423310"/>
            <a:chExt cx="13059930" cy="2970912"/>
          </a:xfrm>
        </p:grpSpPr>
        <p:grpSp>
          <p:nvGrpSpPr>
            <p:cNvPr id="9" name="Group 8"/>
            <p:cNvGrpSpPr/>
            <p:nvPr/>
          </p:nvGrpSpPr>
          <p:grpSpPr>
            <a:xfrm>
              <a:off x="696913" y="1663590"/>
              <a:ext cx="2357397" cy="2730632"/>
              <a:chOff x="696900" y="10038782"/>
              <a:chExt cx="2357397" cy="2730632"/>
            </a:xfrm>
          </p:grpSpPr>
          <p:sp>
            <p:nvSpPr>
              <p:cNvPr id="154" name="Rectangle 153"/>
              <p:cNvSpPr/>
              <p:nvPr/>
            </p:nvSpPr>
            <p:spPr>
              <a:xfrm>
                <a:off x="696900" y="10417960"/>
                <a:ext cx="235739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Rectangle 154"/>
              <p:cNvSpPr/>
              <p:nvPr/>
            </p:nvSpPr>
            <p:spPr>
              <a:xfrm>
                <a:off x="696900" y="10038782"/>
                <a:ext cx="235739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IoT devices and social</a:t>
                </a:r>
              </a:p>
            </p:txBody>
          </p:sp>
          <p:grpSp>
            <p:nvGrpSpPr>
              <p:cNvPr id="156" name="Group 155"/>
              <p:cNvGrpSpPr/>
              <p:nvPr/>
            </p:nvGrpSpPr>
            <p:grpSpPr>
              <a:xfrm>
                <a:off x="912401" y="10703847"/>
                <a:ext cx="1926394" cy="1779681"/>
                <a:chOff x="906587" y="5600095"/>
                <a:chExt cx="1926394" cy="1779681"/>
              </a:xfrm>
            </p:grpSpPr>
            <p:grpSp>
              <p:nvGrpSpPr>
                <p:cNvPr id="157" name="Group 156"/>
                <p:cNvGrpSpPr/>
                <p:nvPr/>
              </p:nvGrpSpPr>
              <p:grpSpPr>
                <a:xfrm>
                  <a:off x="906587" y="6999670"/>
                  <a:ext cx="1926394" cy="380106"/>
                  <a:chOff x="906587" y="6585584"/>
                  <a:chExt cx="1926394" cy="380106"/>
                </a:xfrm>
              </p:grpSpPr>
              <p:pic>
                <p:nvPicPr>
                  <p:cNvPr id="168" name="Picture 167"/>
                  <p:cNvPicPr>
                    <a:picLocks noChangeAspect="1"/>
                  </p:cNvPicPr>
                  <p:nvPr/>
                </p:nvPicPr>
                <p:blipFill rotWithShape="1">
                  <a:blip r:embed="rId3">
                    <a:biLevel thresh="50000"/>
                  </a:blip>
                  <a:srcRect b="28135"/>
                  <a:stretch/>
                </p:blipFill>
                <p:spPr>
                  <a:xfrm>
                    <a:off x="1438604" y="6643501"/>
                    <a:ext cx="357083" cy="322189"/>
                  </a:xfrm>
                  <a:prstGeom prst="rect">
                    <a:avLst/>
                  </a:prstGeom>
                </p:spPr>
              </p:pic>
              <p:pic>
                <p:nvPicPr>
                  <p:cNvPr id="169" name="Picture 6" descr="http://www.advaiya.com/blog/wp-content/uploads/2015/06/FB.png"/>
                  <p:cNvPicPr>
                    <a:picLocks noChangeAspect="1" noChangeArrowheads="1"/>
                  </p:cNvPicPr>
                  <p:nvPr/>
                </p:nvPicPr>
                <p:blipFill rotWithShape="1">
                  <a:blip r:embed="rId4" cstate="hqprint">
                    <a:lum bright="70000" contrast="-70000"/>
                    <a:extLst>
                      <a:ext uri="{28A0092B-C50C-407E-A947-70E740481C1C}">
                        <a14:useLocalDpi xmlns:a14="http://schemas.microsoft.com/office/drawing/2010/main" val="0"/>
                      </a:ext>
                    </a:extLst>
                  </a:blip>
                  <a:srcRect l="34508" t="4710" r="7492"/>
                  <a:stretch/>
                </p:blipFill>
                <p:spPr bwMode="auto">
                  <a:xfrm>
                    <a:off x="2009319" y="6585584"/>
                    <a:ext cx="231358" cy="380106"/>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36"/>
                  <p:cNvSpPr>
                    <a:spLocks/>
                  </p:cNvSpPr>
                  <p:nvPr/>
                </p:nvSpPr>
                <p:spPr bwMode="auto">
                  <a:xfrm>
                    <a:off x="906587" y="6650540"/>
                    <a:ext cx="305685" cy="315150"/>
                  </a:xfrm>
                  <a:custGeom>
                    <a:avLst/>
                    <a:gdLst>
                      <a:gd name="T0" fmla="*/ 1034 w 1378"/>
                      <a:gd name="T1" fmla="*/ 578 h 1421"/>
                      <a:gd name="T2" fmla="*/ 1351 w 1378"/>
                      <a:gd name="T3" fmla="*/ 578 h 1421"/>
                      <a:gd name="T4" fmla="*/ 1367 w 1378"/>
                      <a:gd name="T5" fmla="*/ 593 h 1421"/>
                      <a:gd name="T6" fmla="*/ 1378 w 1378"/>
                      <a:gd name="T7" fmla="*/ 731 h 1421"/>
                      <a:gd name="T8" fmla="*/ 1316 w 1378"/>
                      <a:gd name="T9" fmla="*/ 1035 h 1421"/>
                      <a:gd name="T10" fmla="*/ 1052 w 1378"/>
                      <a:gd name="T11" fmla="*/ 1328 h 1421"/>
                      <a:gd name="T12" fmla="*/ 802 w 1378"/>
                      <a:gd name="T13" fmla="*/ 1408 h 1421"/>
                      <a:gd name="T14" fmla="*/ 494 w 1378"/>
                      <a:gd name="T15" fmla="*/ 1382 h 1421"/>
                      <a:gd name="T16" fmla="*/ 243 w 1378"/>
                      <a:gd name="T17" fmla="*/ 1242 h 1421"/>
                      <a:gd name="T18" fmla="*/ 74 w 1378"/>
                      <a:gd name="T19" fmla="*/ 1024 h 1421"/>
                      <a:gd name="T20" fmla="*/ 5 w 1378"/>
                      <a:gd name="T21" fmla="*/ 793 h 1421"/>
                      <a:gd name="T22" fmla="*/ 0 w 1378"/>
                      <a:gd name="T23" fmla="*/ 710 h 1421"/>
                      <a:gd name="T24" fmla="*/ 68 w 1378"/>
                      <a:gd name="T25" fmla="*/ 409 h 1421"/>
                      <a:gd name="T26" fmla="*/ 214 w 1378"/>
                      <a:gd name="T27" fmla="*/ 206 h 1421"/>
                      <a:gd name="T28" fmla="*/ 615 w 1378"/>
                      <a:gd name="T29" fmla="*/ 13 h 1421"/>
                      <a:gd name="T30" fmla="*/ 927 w 1378"/>
                      <a:gd name="T31" fmla="*/ 43 h 1421"/>
                      <a:gd name="T32" fmla="*/ 1168 w 1378"/>
                      <a:gd name="T33" fmla="*/ 185 h 1421"/>
                      <a:gd name="T34" fmla="*/ 1168 w 1378"/>
                      <a:gd name="T35" fmla="*/ 198 h 1421"/>
                      <a:gd name="T36" fmla="*/ 983 w 1378"/>
                      <a:gd name="T37" fmla="*/ 384 h 1421"/>
                      <a:gd name="T38" fmla="*/ 967 w 1378"/>
                      <a:gd name="T39" fmla="*/ 383 h 1421"/>
                      <a:gd name="T40" fmla="*/ 748 w 1378"/>
                      <a:gd name="T41" fmla="*/ 287 h 1421"/>
                      <a:gd name="T42" fmla="*/ 402 w 1378"/>
                      <a:gd name="T43" fmla="*/ 415 h 1421"/>
                      <a:gd name="T44" fmla="*/ 293 w 1378"/>
                      <a:gd name="T45" fmla="*/ 624 h 1421"/>
                      <a:gd name="T46" fmla="*/ 381 w 1378"/>
                      <a:gd name="T47" fmla="*/ 981 h 1421"/>
                      <a:gd name="T48" fmla="*/ 634 w 1378"/>
                      <a:gd name="T49" fmla="*/ 1132 h 1421"/>
                      <a:gd name="T50" fmla="*/ 886 w 1378"/>
                      <a:gd name="T51" fmla="*/ 1102 h 1421"/>
                      <a:gd name="T52" fmla="*/ 1050 w 1378"/>
                      <a:gd name="T53" fmla="*/ 955 h 1421"/>
                      <a:gd name="T54" fmla="*/ 1084 w 1378"/>
                      <a:gd name="T55" fmla="*/ 863 h 1421"/>
                      <a:gd name="T56" fmla="*/ 1075 w 1378"/>
                      <a:gd name="T57" fmla="*/ 853 h 1421"/>
                      <a:gd name="T58" fmla="*/ 1030 w 1378"/>
                      <a:gd name="T59" fmla="*/ 853 h 1421"/>
                      <a:gd name="T60" fmla="*/ 718 w 1378"/>
                      <a:gd name="T61" fmla="*/ 853 h 1421"/>
                      <a:gd name="T62" fmla="*/ 702 w 1378"/>
                      <a:gd name="T63" fmla="*/ 838 h 1421"/>
                      <a:gd name="T64" fmla="*/ 702 w 1378"/>
                      <a:gd name="T65" fmla="*/ 594 h 1421"/>
                      <a:gd name="T66" fmla="*/ 718 w 1378"/>
                      <a:gd name="T67" fmla="*/ 578 h 1421"/>
                      <a:gd name="T68" fmla="*/ 1034 w 1378"/>
                      <a:gd name="T69" fmla="*/ 57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8" h="1421">
                        <a:moveTo>
                          <a:pt x="1034" y="578"/>
                        </a:moveTo>
                        <a:cubicBezTo>
                          <a:pt x="1140" y="578"/>
                          <a:pt x="1245" y="578"/>
                          <a:pt x="1351" y="578"/>
                        </a:cubicBezTo>
                        <a:cubicBezTo>
                          <a:pt x="1365" y="578"/>
                          <a:pt x="1365" y="579"/>
                          <a:pt x="1367" y="593"/>
                        </a:cubicBezTo>
                        <a:cubicBezTo>
                          <a:pt x="1374" y="638"/>
                          <a:pt x="1378" y="685"/>
                          <a:pt x="1378" y="731"/>
                        </a:cubicBezTo>
                        <a:cubicBezTo>
                          <a:pt x="1377" y="836"/>
                          <a:pt x="1359" y="939"/>
                          <a:pt x="1316" y="1035"/>
                        </a:cubicBezTo>
                        <a:cubicBezTo>
                          <a:pt x="1260" y="1162"/>
                          <a:pt x="1173" y="1260"/>
                          <a:pt x="1052" y="1328"/>
                        </a:cubicBezTo>
                        <a:cubicBezTo>
                          <a:pt x="974" y="1372"/>
                          <a:pt x="890" y="1397"/>
                          <a:pt x="802" y="1408"/>
                        </a:cubicBezTo>
                        <a:cubicBezTo>
                          <a:pt x="697" y="1421"/>
                          <a:pt x="595" y="1413"/>
                          <a:pt x="494" y="1382"/>
                        </a:cubicBezTo>
                        <a:cubicBezTo>
                          <a:pt x="401" y="1353"/>
                          <a:pt x="317" y="1306"/>
                          <a:pt x="243" y="1242"/>
                        </a:cubicBezTo>
                        <a:cubicBezTo>
                          <a:pt x="172" y="1180"/>
                          <a:pt x="116" y="1108"/>
                          <a:pt x="74" y="1024"/>
                        </a:cubicBezTo>
                        <a:cubicBezTo>
                          <a:pt x="38" y="951"/>
                          <a:pt x="15" y="874"/>
                          <a:pt x="5" y="793"/>
                        </a:cubicBezTo>
                        <a:cubicBezTo>
                          <a:pt x="2" y="766"/>
                          <a:pt x="0" y="738"/>
                          <a:pt x="0" y="710"/>
                        </a:cubicBezTo>
                        <a:cubicBezTo>
                          <a:pt x="1" y="605"/>
                          <a:pt x="23" y="504"/>
                          <a:pt x="68" y="409"/>
                        </a:cubicBezTo>
                        <a:cubicBezTo>
                          <a:pt x="105" y="332"/>
                          <a:pt x="153" y="264"/>
                          <a:pt x="214" y="206"/>
                        </a:cubicBezTo>
                        <a:cubicBezTo>
                          <a:pt x="327" y="98"/>
                          <a:pt x="460" y="33"/>
                          <a:pt x="615" y="13"/>
                        </a:cubicBezTo>
                        <a:cubicBezTo>
                          <a:pt x="721" y="0"/>
                          <a:pt x="825" y="9"/>
                          <a:pt x="927" y="43"/>
                        </a:cubicBezTo>
                        <a:cubicBezTo>
                          <a:pt x="1017" y="73"/>
                          <a:pt x="1097" y="121"/>
                          <a:pt x="1168" y="185"/>
                        </a:cubicBezTo>
                        <a:cubicBezTo>
                          <a:pt x="1173" y="190"/>
                          <a:pt x="1173" y="193"/>
                          <a:pt x="1168" y="198"/>
                        </a:cubicBezTo>
                        <a:cubicBezTo>
                          <a:pt x="1106" y="260"/>
                          <a:pt x="1044" y="322"/>
                          <a:pt x="983" y="384"/>
                        </a:cubicBezTo>
                        <a:cubicBezTo>
                          <a:pt x="977" y="389"/>
                          <a:pt x="973" y="389"/>
                          <a:pt x="967" y="383"/>
                        </a:cubicBezTo>
                        <a:cubicBezTo>
                          <a:pt x="905" y="327"/>
                          <a:pt x="832" y="295"/>
                          <a:pt x="748" y="287"/>
                        </a:cubicBezTo>
                        <a:cubicBezTo>
                          <a:pt x="612" y="273"/>
                          <a:pt x="497" y="318"/>
                          <a:pt x="402" y="415"/>
                        </a:cubicBezTo>
                        <a:cubicBezTo>
                          <a:pt x="346" y="474"/>
                          <a:pt x="309" y="545"/>
                          <a:pt x="293" y="624"/>
                        </a:cubicBezTo>
                        <a:cubicBezTo>
                          <a:pt x="267" y="756"/>
                          <a:pt x="297" y="876"/>
                          <a:pt x="381" y="981"/>
                        </a:cubicBezTo>
                        <a:cubicBezTo>
                          <a:pt x="446" y="1063"/>
                          <a:pt x="531" y="1114"/>
                          <a:pt x="634" y="1132"/>
                        </a:cubicBezTo>
                        <a:cubicBezTo>
                          <a:pt x="721" y="1146"/>
                          <a:pt x="805" y="1137"/>
                          <a:pt x="886" y="1102"/>
                        </a:cubicBezTo>
                        <a:cubicBezTo>
                          <a:pt x="957" y="1071"/>
                          <a:pt x="1013" y="1023"/>
                          <a:pt x="1050" y="955"/>
                        </a:cubicBezTo>
                        <a:cubicBezTo>
                          <a:pt x="1066" y="926"/>
                          <a:pt x="1077" y="895"/>
                          <a:pt x="1084" y="863"/>
                        </a:cubicBezTo>
                        <a:cubicBezTo>
                          <a:pt x="1085" y="855"/>
                          <a:pt x="1082" y="853"/>
                          <a:pt x="1075" y="853"/>
                        </a:cubicBezTo>
                        <a:cubicBezTo>
                          <a:pt x="1060" y="853"/>
                          <a:pt x="1045" y="853"/>
                          <a:pt x="1030" y="853"/>
                        </a:cubicBezTo>
                        <a:cubicBezTo>
                          <a:pt x="926" y="853"/>
                          <a:pt x="822" y="853"/>
                          <a:pt x="718" y="853"/>
                        </a:cubicBezTo>
                        <a:cubicBezTo>
                          <a:pt x="702" y="853"/>
                          <a:pt x="702" y="853"/>
                          <a:pt x="702" y="838"/>
                        </a:cubicBezTo>
                        <a:cubicBezTo>
                          <a:pt x="702" y="757"/>
                          <a:pt x="702" y="675"/>
                          <a:pt x="702" y="594"/>
                        </a:cubicBezTo>
                        <a:cubicBezTo>
                          <a:pt x="702" y="579"/>
                          <a:pt x="703" y="578"/>
                          <a:pt x="718" y="578"/>
                        </a:cubicBezTo>
                        <a:cubicBezTo>
                          <a:pt x="823" y="578"/>
                          <a:pt x="929" y="578"/>
                          <a:pt x="1034" y="578"/>
                        </a:cubicBezTo>
                        <a:close/>
                      </a:path>
                    </a:pathLst>
                  </a:custGeom>
                  <a:solidFill>
                    <a:schemeClr val="bg1"/>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1" name="Group 16"/>
                  <p:cNvGrpSpPr>
                    <a:grpSpLocks noChangeAspect="1"/>
                  </p:cNvGrpSpPr>
                  <p:nvPr/>
                </p:nvGrpSpPr>
                <p:grpSpPr bwMode="auto">
                  <a:xfrm>
                    <a:off x="2479709" y="6627650"/>
                    <a:ext cx="353272" cy="338040"/>
                    <a:chOff x="4954" y="1994"/>
                    <a:chExt cx="603" cy="577"/>
                  </a:xfrm>
                  <a:solidFill>
                    <a:schemeClr val="bg1"/>
                  </a:solidFill>
                </p:grpSpPr>
                <p:sp>
                  <p:nvSpPr>
                    <p:cNvPr id="172" name="Freeform 17"/>
                    <p:cNvSpPr>
                      <a:spLocks/>
                    </p:cNvSpPr>
                    <p:nvPr/>
                  </p:nvSpPr>
                  <p:spPr bwMode="auto">
                    <a:xfrm>
                      <a:off x="5163" y="2173"/>
                      <a:ext cx="394" cy="398"/>
                    </a:xfrm>
                    <a:custGeom>
                      <a:avLst/>
                      <a:gdLst>
                        <a:gd name="T0" fmla="*/ 2215 w 6722"/>
                        <a:gd name="T1" fmla="*/ 1065 h 6778"/>
                        <a:gd name="T2" fmla="*/ 2241 w 6722"/>
                        <a:gd name="T3" fmla="*/ 1034 h 6778"/>
                        <a:gd name="T4" fmla="*/ 2564 w 6722"/>
                        <a:gd name="T5" fmla="*/ 633 h 6778"/>
                        <a:gd name="T6" fmla="*/ 3558 w 6722"/>
                        <a:gd name="T7" fmla="*/ 73 h 6778"/>
                        <a:gd name="T8" fmla="*/ 4016 w 6722"/>
                        <a:gd name="T9" fmla="*/ 7 h 6778"/>
                        <a:gd name="T10" fmla="*/ 4280 w 6722"/>
                        <a:gd name="T11" fmla="*/ 3 h 6778"/>
                        <a:gd name="T12" fmla="*/ 5382 w 6722"/>
                        <a:gd name="T13" fmla="*/ 269 h 6778"/>
                        <a:gd name="T14" fmla="*/ 6180 w 6722"/>
                        <a:gd name="T15" fmla="*/ 962 h 6778"/>
                        <a:gd name="T16" fmla="*/ 6595 w 6722"/>
                        <a:gd name="T17" fmla="*/ 1900 h 6778"/>
                        <a:gd name="T18" fmla="*/ 6693 w 6722"/>
                        <a:gd name="T19" fmla="*/ 2470 h 6778"/>
                        <a:gd name="T20" fmla="*/ 6716 w 6722"/>
                        <a:gd name="T21" fmla="*/ 2921 h 6778"/>
                        <a:gd name="T22" fmla="*/ 6715 w 6722"/>
                        <a:gd name="T23" fmla="*/ 6701 h 6778"/>
                        <a:gd name="T24" fmla="*/ 6645 w 6722"/>
                        <a:gd name="T25" fmla="*/ 6773 h 6778"/>
                        <a:gd name="T26" fmla="*/ 4581 w 6722"/>
                        <a:gd name="T27" fmla="*/ 6773 h 6778"/>
                        <a:gd name="T28" fmla="*/ 4511 w 6722"/>
                        <a:gd name="T29" fmla="*/ 6701 h 6778"/>
                        <a:gd name="T30" fmla="*/ 4510 w 6722"/>
                        <a:gd name="T31" fmla="*/ 3201 h 6778"/>
                        <a:gd name="T32" fmla="*/ 4431 w 6722"/>
                        <a:gd name="T33" fmla="*/ 2560 h 6778"/>
                        <a:gd name="T34" fmla="*/ 4221 w 6722"/>
                        <a:gd name="T35" fmla="*/ 2114 h 6778"/>
                        <a:gd name="T36" fmla="*/ 3621 w 6722"/>
                        <a:gd name="T37" fmla="*/ 1765 h 6778"/>
                        <a:gd name="T38" fmla="*/ 3358 w 6722"/>
                        <a:gd name="T39" fmla="*/ 1749 h 6778"/>
                        <a:gd name="T40" fmla="*/ 2647 w 6722"/>
                        <a:gd name="T41" fmla="*/ 2027 h 6778"/>
                        <a:gd name="T42" fmla="*/ 2286 w 6722"/>
                        <a:gd name="T43" fmla="*/ 2543 h 6778"/>
                        <a:gd name="T44" fmla="*/ 2227 w 6722"/>
                        <a:gd name="T45" fmla="*/ 2795 h 6778"/>
                        <a:gd name="T46" fmla="*/ 2211 w 6722"/>
                        <a:gd name="T47" fmla="*/ 3166 h 6778"/>
                        <a:gd name="T48" fmla="*/ 2211 w 6722"/>
                        <a:gd name="T49" fmla="*/ 6702 h 6778"/>
                        <a:gd name="T50" fmla="*/ 2139 w 6722"/>
                        <a:gd name="T51" fmla="*/ 6773 h 6778"/>
                        <a:gd name="T52" fmla="*/ 76 w 6722"/>
                        <a:gd name="T53" fmla="*/ 6773 h 6778"/>
                        <a:gd name="T54" fmla="*/ 48 w 6722"/>
                        <a:gd name="T55" fmla="*/ 6773 h 6778"/>
                        <a:gd name="T56" fmla="*/ 2 w 6722"/>
                        <a:gd name="T57" fmla="*/ 6727 h 6778"/>
                        <a:gd name="T58" fmla="*/ 7 w 6722"/>
                        <a:gd name="T59" fmla="*/ 6479 h 6778"/>
                        <a:gd name="T60" fmla="*/ 10 w 6722"/>
                        <a:gd name="T61" fmla="*/ 4715 h 6778"/>
                        <a:gd name="T62" fmla="*/ 15 w 6722"/>
                        <a:gd name="T63" fmla="*/ 1596 h 6778"/>
                        <a:gd name="T64" fmla="*/ 13 w 6722"/>
                        <a:gd name="T65" fmla="*/ 664 h 6778"/>
                        <a:gd name="T66" fmla="*/ 6 w 6722"/>
                        <a:gd name="T67" fmla="*/ 200 h 6778"/>
                        <a:gd name="T68" fmla="*/ 47 w 6722"/>
                        <a:gd name="T69" fmla="*/ 156 h 6778"/>
                        <a:gd name="T70" fmla="*/ 75 w 6722"/>
                        <a:gd name="T71" fmla="*/ 155 h 6778"/>
                        <a:gd name="T72" fmla="*/ 2135 w 6722"/>
                        <a:gd name="T73" fmla="*/ 155 h 6778"/>
                        <a:gd name="T74" fmla="*/ 2211 w 6722"/>
                        <a:gd name="T75" fmla="*/ 232 h 6778"/>
                        <a:gd name="T76" fmla="*/ 2211 w 6722"/>
                        <a:gd name="T77" fmla="*/ 1020 h 6778"/>
                        <a:gd name="T78" fmla="*/ 2215 w 6722"/>
                        <a:gd name="T79" fmla="*/ 1065 h 6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22" h="6778">
                          <a:moveTo>
                            <a:pt x="2215" y="1065"/>
                          </a:moveTo>
                          <a:cubicBezTo>
                            <a:pt x="2229" y="1057"/>
                            <a:pt x="2234" y="1044"/>
                            <a:pt x="2241" y="1034"/>
                          </a:cubicBezTo>
                          <a:cubicBezTo>
                            <a:pt x="2338" y="892"/>
                            <a:pt x="2443" y="756"/>
                            <a:pt x="2564" y="633"/>
                          </a:cubicBezTo>
                          <a:cubicBezTo>
                            <a:pt x="2842" y="351"/>
                            <a:pt x="3174" y="166"/>
                            <a:pt x="3558" y="73"/>
                          </a:cubicBezTo>
                          <a:cubicBezTo>
                            <a:pt x="3708" y="37"/>
                            <a:pt x="3861" y="16"/>
                            <a:pt x="4016" y="7"/>
                          </a:cubicBezTo>
                          <a:cubicBezTo>
                            <a:pt x="4104" y="2"/>
                            <a:pt x="4192" y="0"/>
                            <a:pt x="4280" y="3"/>
                          </a:cubicBezTo>
                          <a:cubicBezTo>
                            <a:pt x="4665" y="17"/>
                            <a:pt x="5036" y="93"/>
                            <a:pt x="5382" y="269"/>
                          </a:cubicBezTo>
                          <a:cubicBezTo>
                            <a:pt x="5706" y="433"/>
                            <a:pt x="5972" y="664"/>
                            <a:pt x="6180" y="962"/>
                          </a:cubicBezTo>
                          <a:cubicBezTo>
                            <a:pt x="6380" y="1247"/>
                            <a:pt x="6511" y="1563"/>
                            <a:pt x="6595" y="1900"/>
                          </a:cubicBezTo>
                          <a:cubicBezTo>
                            <a:pt x="6642" y="2088"/>
                            <a:pt x="6674" y="2278"/>
                            <a:pt x="6693" y="2470"/>
                          </a:cubicBezTo>
                          <a:cubicBezTo>
                            <a:pt x="6707" y="2620"/>
                            <a:pt x="6716" y="2770"/>
                            <a:pt x="6716" y="2921"/>
                          </a:cubicBezTo>
                          <a:cubicBezTo>
                            <a:pt x="6715" y="4181"/>
                            <a:pt x="6715" y="5441"/>
                            <a:pt x="6715" y="6701"/>
                          </a:cubicBezTo>
                          <a:cubicBezTo>
                            <a:pt x="6715" y="6777"/>
                            <a:pt x="6722" y="6773"/>
                            <a:pt x="6645" y="6773"/>
                          </a:cubicBezTo>
                          <a:cubicBezTo>
                            <a:pt x="5957" y="6773"/>
                            <a:pt x="5269" y="6773"/>
                            <a:pt x="4581" y="6773"/>
                          </a:cubicBezTo>
                          <a:cubicBezTo>
                            <a:pt x="4505" y="6773"/>
                            <a:pt x="4511" y="6777"/>
                            <a:pt x="4511" y="6701"/>
                          </a:cubicBezTo>
                          <a:cubicBezTo>
                            <a:pt x="4511" y="5534"/>
                            <a:pt x="4511" y="4368"/>
                            <a:pt x="4510" y="3201"/>
                          </a:cubicBezTo>
                          <a:cubicBezTo>
                            <a:pt x="4509" y="2985"/>
                            <a:pt x="4489" y="2770"/>
                            <a:pt x="4431" y="2560"/>
                          </a:cubicBezTo>
                          <a:cubicBezTo>
                            <a:pt x="4386" y="2400"/>
                            <a:pt x="4322" y="2248"/>
                            <a:pt x="4221" y="2114"/>
                          </a:cubicBezTo>
                          <a:cubicBezTo>
                            <a:pt x="4069" y="1915"/>
                            <a:pt x="3866" y="1805"/>
                            <a:pt x="3621" y="1765"/>
                          </a:cubicBezTo>
                          <a:cubicBezTo>
                            <a:pt x="3534" y="1751"/>
                            <a:pt x="3446" y="1746"/>
                            <a:pt x="3358" y="1749"/>
                          </a:cubicBezTo>
                          <a:cubicBezTo>
                            <a:pt x="3089" y="1760"/>
                            <a:pt x="2850" y="1848"/>
                            <a:pt x="2647" y="2027"/>
                          </a:cubicBezTo>
                          <a:cubicBezTo>
                            <a:pt x="2484" y="2169"/>
                            <a:pt x="2367" y="2344"/>
                            <a:pt x="2286" y="2543"/>
                          </a:cubicBezTo>
                          <a:cubicBezTo>
                            <a:pt x="2253" y="2624"/>
                            <a:pt x="2236" y="2709"/>
                            <a:pt x="2227" y="2795"/>
                          </a:cubicBezTo>
                          <a:cubicBezTo>
                            <a:pt x="2213" y="2919"/>
                            <a:pt x="2211" y="3042"/>
                            <a:pt x="2211" y="3166"/>
                          </a:cubicBezTo>
                          <a:cubicBezTo>
                            <a:pt x="2211" y="4345"/>
                            <a:pt x="2211" y="5524"/>
                            <a:pt x="2211" y="6702"/>
                          </a:cubicBezTo>
                          <a:cubicBezTo>
                            <a:pt x="2211" y="6778"/>
                            <a:pt x="2216" y="6773"/>
                            <a:pt x="2139" y="6773"/>
                          </a:cubicBezTo>
                          <a:cubicBezTo>
                            <a:pt x="1451" y="6773"/>
                            <a:pt x="763" y="6773"/>
                            <a:pt x="76" y="6773"/>
                          </a:cubicBezTo>
                          <a:cubicBezTo>
                            <a:pt x="66" y="6773"/>
                            <a:pt x="57" y="6773"/>
                            <a:pt x="48" y="6773"/>
                          </a:cubicBezTo>
                          <a:cubicBezTo>
                            <a:pt x="7" y="6772"/>
                            <a:pt x="3" y="6769"/>
                            <a:pt x="2" y="6727"/>
                          </a:cubicBezTo>
                          <a:cubicBezTo>
                            <a:pt x="0" y="6644"/>
                            <a:pt x="7" y="6561"/>
                            <a:pt x="7" y="6479"/>
                          </a:cubicBezTo>
                          <a:cubicBezTo>
                            <a:pt x="7" y="5891"/>
                            <a:pt x="5" y="5303"/>
                            <a:pt x="10" y="4715"/>
                          </a:cubicBezTo>
                          <a:cubicBezTo>
                            <a:pt x="19" y="3675"/>
                            <a:pt x="14" y="2635"/>
                            <a:pt x="15" y="1596"/>
                          </a:cubicBezTo>
                          <a:cubicBezTo>
                            <a:pt x="16" y="1285"/>
                            <a:pt x="17" y="974"/>
                            <a:pt x="13" y="664"/>
                          </a:cubicBezTo>
                          <a:cubicBezTo>
                            <a:pt x="11" y="509"/>
                            <a:pt x="9" y="354"/>
                            <a:pt x="6" y="200"/>
                          </a:cubicBezTo>
                          <a:cubicBezTo>
                            <a:pt x="5" y="157"/>
                            <a:pt x="6" y="157"/>
                            <a:pt x="47" y="156"/>
                          </a:cubicBezTo>
                          <a:cubicBezTo>
                            <a:pt x="56" y="155"/>
                            <a:pt x="66" y="155"/>
                            <a:pt x="75" y="155"/>
                          </a:cubicBezTo>
                          <a:cubicBezTo>
                            <a:pt x="761" y="155"/>
                            <a:pt x="1448" y="156"/>
                            <a:pt x="2135" y="155"/>
                          </a:cubicBezTo>
                          <a:cubicBezTo>
                            <a:pt x="2225" y="155"/>
                            <a:pt x="2211" y="161"/>
                            <a:pt x="2211" y="232"/>
                          </a:cubicBezTo>
                          <a:cubicBezTo>
                            <a:pt x="2211" y="494"/>
                            <a:pt x="2211" y="757"/>
                            <a:pt x="2211" y="1020"/>
                          </a:cubicBezTo>
                          <a:cubicBezTo>
                            <a:pt x="2211" y="1034"/>
                            <a:pt x="2209" y="1048"/>
                            <a:pt x="2215" y="1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Freeform 18"/>
                    <p:cNvSpPr>
                      <a:spLocks/>
                    </p:cNvSpPr>
                    <p:nvPr/>
                  </p:nvSpPr>
                  <p:spPr bwMode="auto">
                    <a:xfrm>
                      <a:off x="4962" y="2182"/>
                      <a:ext cx="130" cy="389"/>
                    </a:xfrm>
                    <a:custGeom>
                      <a:avLst/>
                      <a:gdLst>
                        <a:gd name="T0" fmla="*/ 2211 w 2211"/>
                        <a:gd name="T1" fmla="*/ 3313 h 6619"/>
                        <a:gd name="T2" fmla="*/ 2211 w 2211"/>
                        <a:gd name="T3" fmla="*/ 6545 h 6619"/>
                        <a:gd name="T4" fmla="*/ 2210 w 2211"/>
                        <a:gd name="T5" fmla="*/ 6593 h 6619"/>
                        <a:gd name="T6" fmla="*/ 2185 w 2211"/>
                        <a:gd name="T7" fmla="*/ 6618 h 6619"/>
                        <a:gd name="T8" fmla="*/ 2153 w 2211"/>
                        <a:gd name="T9" fmla="*/ 6618 h 6619"/>
                        <a:gd name="T10" fmla="*/ 57 w 2211"/>
                        <a:gd name="T11" fmla="*/ 6618 h 6619"/>
                        <a:gd name="T12" fmla="*/ 33 w 2211"/>
                        <a:gd name="T13" fmla="*/ 6618 h 6619"/>
                        <a:gd name="T14" fmla="*/ 1 w 2211"/>
                        <a:gd name="T15" fmla="*/ 6587 h 6619"/>
                        <a:gd name="T16" fmla="*/ 1 w 2211"/>
                        <a:gd name="T17" fmla="*/ 6551 h 6619"/>
                        <a:gd name="T18" fmla="*/ 1 w 2211"/>
                        <a:gd name="T19" fmla="*/ 71 h 6619"/>
                        <a:gd name="T20" fmla="*/ 71 w 2211"/>
                        <a:gd name="T21" fmla="*/ 0 h 6619"/>
                        <a:gd name="T22" fmla="*/ 2139 w 2211"/>
                        <a:gd name="T23" fmla="*/ 0 h 6619"/>
                        <a:gd name="T24" fmla="*/ 2211 w 2211"/>
                        <a:gd name="T25" fmla="*/ 74 h 6619"/>
                        <a:gd name="T26" fmla="*/ 2211 w 2211"/>
                        <a:gd name="T27" fmla="*/ 3313 h 6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1" h="6619">
                          <a:moveTo>
                            <a:pt x="2211" y="3313"/>
                          </a:moveTo>
                          <a:cubicBezTo>
                            <a:pt x="2211" y="4390"/>
                            <a:pt x="2211" y="5468"/>
                            <a:pt x="2211" y="6545"/>
                          </a:cubicBezTo>
                          <a:cubicBezTo>
                            <a:pt x="2211" y="6561"/>
                            <a:pt x="2211" y="6577"/>
                            <a:pt x="2210" y="6593"/>
                          </a:cubicBezTo>
                          <a:cubicBezTo>
                            <a:pt x="2209" y="6609"/>
                            <a:pt x="2201" y="6617"/>
                            <a:pt x="2185" y="6618"/>
                          </a:cubicBezTo>
                          <a:cubicBezTo>
                            <a:pt x="2174" y="6618"/>
                            <a:pt x="2163" y="6618"/>
                            <a:pt x="2153" y="6618"/>
                          </a:cubicBezTo>
                          <a:cubicBezTo>
                            <a:pt x="1454" y="6618"/>
                            <a:pt x="756" y="6618"/>
                            <a:pt x="57" y="6618"/>
                          </a:cubicBezTo>
                          <a:cubicBezTo>
                            <a:pt x="49" y="6618"/>
                            <a:pt x="41" y="6619"/>
                            <a:pt x="33" y="6618"/>
                          </a:cubicBezTo>
                          <a:cubicBezTo>
                            <a:pt x="8" y="6616"/>
                            <a:pt x="4" y="6612"/>
                            <a:pt x="1" y="6587"/>
                          </a:cubicBezTo>
                          <a:cubicBezTo>
                            <a:pt x="0" y="6575"/>
                            <a:pt x="1" y="6563"/>
                            <a:pt x="1" y="6551"/>
                          </a:cubicBezTo>
                          <a:cubicBezTo>
                            <a:pt x="1" y="4391"/>
                            <a:pt x="1" y="2231"/>
                            <a:pt x="1" y="71"/>
                          </a:cubicBezTo>
                          <a:cubicBezTo>
                            <a:pt x="1" y="1"/>
                            <a:pt x="1" y="0"/>
                            <a:pt x="71" y="0"/>
                          </a:cubicBezTo>
                          <a:cubicBezTo>
                            <a:pt x="760" y="0"/>
                            <a:pt x="1450" y="0"/>
                            <a:pt x="2139" y="0"/>
                          </a:cubicBezTo>
                          <a:cubicBezTo>
                            <a:pt x="2211" y="0"/>
                            <a:pt x="2211" y="1"/>
                            <a:pt x="2211" y="74"/>
                          </a:cubicBezTo>
                          <a:cubicBezTo>
                            <a:pt x="2211" y="1153"/>
                            <a:pt x="2211" y="2233"/>
                            <a:pt x="2211" y="3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4" name="Freeform 19"/>
                    <p:cNvSpPr>
                      <a:spLocks/>
                    </p:cNvSpPr>
                    <p:nvPr/>
                  </p:nvSpPr>
                  <p:spPr bwMode="auto">
                    <a:xfrm>
                      <a:off x="4954" y="1994"/>
                      <a:ext cx="147" cy="136"/>
                    </a:xfrm>
                    <a:custGeom>
                      <a:avLst/>
                      <a:gdLst>
                        <a:gd name="T0" fmla="*/ 1251 w 2507"/>
                        <a:gd name="T1" fmla="*/ 2303 h 2305"/>
                        <a:gd name="T2" fmla="*/ 624 w 2507"/>
                        <a:gd name="T3" fmla="*/ 2163 h 2305"/>
                        <a:gd name="T4" fmla="*/ 34 w 2507"/>
                        <a:gd name="T5" fmla="*/ 1338 h 2305"/>
                        <a:gd name="T6" fmla="*/ 99 w 2507"/>
                        <a:gd name="T7" fmla="*/ 725 h 2305"/>
                        <a:gd name="T8" fmla="*/ 612 w 2507"/>
                        <a:gd name="T9" fmla="*/ 160 h 2305"/>
                        <a:gd name="T10" fmla="*/ 1096 w 2507"/>
                        <a:gd name="T11" fmla="*/ 18 h 2305"/>
                        <a:gd name="T12" fmla="*/ 1662 w 2507"/>
                        <a:gd name="T13" fmla="*/ 59 h 2305"/>
                        <a:gd name="T14" fmla="*/ 2172 w 2507"/>
                        <a:gd name="T15" fmla="*/ 346 h 2305"/>
                        <a:gd name="T16" fmla="*/ 2469 w 2507"/>
                        <a:gd name="T17" fmla="*/ 890 h 2305"/>
                        <a:gd name="T18" fmla="*/ 2501 w 2507"/>
                        <a:gd name="T19" fmla="*/ 1199 h 2305"/>
                        <a:gd name="T20" fmla="*/ 1829 w 2507"/>
                        <a:gd name="T21" fmla="*/ 2190 h 2305"/>
                        <a:gd name="T22" fmla="*/ 1251 w 2507"/>
                        <a:gd name="T23" fmla="*/ 230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7" h="2305">
                          <a:moveTo>
                            <a:pt x="1251" y="2303"/>
                          </a:moveTo>
                          <a:cubicBezTo>
                            <a:pt x="1030" y="2305"/>
                            <a:pt x="819" y="2266"/>
                            <a:pt x="624" y="2163"/>
                          </a:cubicBezTo>
                          <a:cubicBezTo>
                            <a:pt x="290" y="1987"/>
                            <a:pt x="93" y="1710"/>
                            <a:pt x="34" y="1338"/>
                          </a:cubicBezTo>
                          <a:cubicBezTo>
                            <a:pt x="0" y="1128"/>
                            <a:pt x="21" y="923"/>
                            <a:pt x="99" y="725"/>
                          </a:cubicBezTo>
                          <a:cubicBezTo>
                            <a:pt x="199" y="473"/>
                            <a:pt x="373" y="287"/>
                            <a:pt x="612" y="160"/>
                          </a:cubicBezTo>
                          <a:cubicBezTo>
                            <a:pt x="763" y="80"/>
                            <a:pt x="925" y="35"/>
                            <a:pt x="1096" y="18"/>
                          </a:cubicBezTo>
                          <a:cubicBezTo>
                            <a:pt x="1287" y="0"/>
                            <a:pt x="1476" y="8"/>
                            <a:pt x="1662" y="59"/>
                          </a:cubicBezTo>
                          <a:cubicBezTo>
                            <a:pt x="1856" y="112"/>
                            <a:pt x="2029" y="205"/>
                            <a:pt x="2172" y="346"/>
                          </a:cubicBezTo>
                          <a:cubicBezTo>
                            <a:pt x="2324" y="498"/>
                            <a:pt x="2422" y="680"/>
                            <a:pt x="2469" y="890"/>
                          </a:cubicBezTo>
                          <a:cubicBezTo>
                            <a:pt x="2493" y="991"/>
                            <a:pt x="2507" y="1094"/>
                            <a:pt x="2501" y="1199"/>
                          </a:cubicBezTo>
                          <a:cubicBezTo>
                            <a:pt x="2475" y="1662"/>
                            <a:pt x="2254" y="1997"/>
                            <a:pt x="1829" y="2190"/>
                          </a:cubicBezTo>
                          <a:cubicBezTo>
                            <a:pt x="1646" y="2274"/>
                            <a:pt x="1450" y="2305"/>
                            <a:pt x="1251" y="2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58" name="Group 157"/>
                <p:cNvGrpSpPr/>
                <p:nvPr/>
              </p:nvGrpSpPr>
              <p:grpSpPr>
                <a:xfrm>
                  <a:off x="906587" y="5600095"/>
                  <a:ext cx="1926394" cy="361415"/>
                  <a:chOff x="906587" y="5600095"/>
                  <a:chExt cx="1926394" cy="361415"/>
                </a:xfrm>
              </p:grpSpPr>
              <p:pic>
                <p:nvPicPr>
                  <p:cNvPr id="164" name="Picture 2" descr="http://enterprisetimes.co.uk/wp-content/uploads/2015/07/Jasper-and-Microsoft.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90658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5" name="Picture 2" descr="http://enterprisetimes.co.uk/wp-content/uploads/2015/07/Jasper-and-Microsoft.jpg"/>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a:stretch/>
                </p:blipFill>
                <p:spPr bwMode="auto">
                  <a:xfrm>
                    <a:off x="143159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6" name="Picture 2" descr="http://enterprisetimes.co.uk/wp-content/uploads/2015/07/Jasper-and-Microsoft.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a:off x="1956597"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7" name="Picture 2" descr="http://enterprisetimes.co.uk/wp-content/uploads/2015/07/Jasper-and-Microsoft.jpg"/>
                  <p:cNvPicPr>
                    <a:picLocks noChangeAspect="1" noChangeArrowheads="1"/>
                  </p:cNvPicPr>
                  <p:nvPr/>
                </p:nvPicPr>
                <p:blipFill rotWithShape="1">
                  <a:blip r:embed="rId8" cstate="print">
                    <a:grayscl/>
                    <a:extLst>
                      <a:ext uri="{28A0092B-C50C-407E-A947-70E740481C1C}">
                        <a14:useLocalDpi xmlns:a14="http://schemas.microsoft.com/office/drawing/2010/main" val="0"/>
                      </a:ext>
                    </a:extLst>
                  </a:blip>
                  <a:srcRect/>
                  <a:stretch/>
                </p:blipFill>
                <p:spPr bwMode="auto">
                  <a:xfrm>
                    <a:off x="2465113" y="5600095"/>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59" name="Group 158"/>
                <p:cNvGrpSpPr/>
                <p:nvPr/>
              </p:nvGrpSpPr>
              <p:grpSpPr>
                <a:xfrm>
                  <a:off x="906587" y="6284150"/>
                  <a:ext cx="1926394" cy="361415"/>
                  <a:chOff x="906587" y="6284150"/>
                  <a:chExt cx="1926394" cy="361415"/>
                </a:xfrm>
              </p:grpSpPr>
              <p:pic>
                <p:nvPicPr>
                  <p:cNvPr id="160" name="Picture 2" descr="http://enterprisetimes.co.uk/wp-content/uploads/2015/07/Jasper-and-Microsoft.jpg"/>
                  <p:cNvPicPr>
                    <a:picLocks noChangeAspect="1" noChangeArrowheads="1"/>
                  </p:cNvPicPr>
                  <p:nvPr/>
                </p:nvPicPr>
                <p:blipFill rotWithShape="1">
                  <a:blip r:embed="rId9" cstate="print">
                    <a:grayscl/>
                    <a:extLst>
                      <a:ext uri="{28A0092B-C50C-407E-A947-70E740481C1C}">
                        <a14:useLocalDpi xmlns:a14="http://schemas.microsoft.com/office/drawing/2010/main" val="0"/>
                      </a:ext>
                    </a:extLst>
                  </a:blip>
                  <a:srcRect/>
                  <a:stretch/>
                </p:blipFill>
                <p:spPr bwMode="auto">
                  <a:xfrm>
                    <a:off x="906587"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1" name="Picture 2" descr="http://enterprisetimes.co.uk/wp-content/uploads/2015/07/Jasper-and-Microsoft.jpg"/>
                  <p:cNvPicPr>
                    <a:picLocks noChangeAspect="1" noChangeArrowheads="1"/>
                  </p:cNvPicPr>
                  <p:nvPr/>
                </p:nvPicPr>
                <p:blipFill rotWithShape="1">
                  <a:blip r:embed="rId10" cstate="print">
                    <a:grayscl/>
                    <a:extLst>
                      <a:ext uri="{28A0092B-C50C-407E-A947-70E740481C1C}">
                        <a14:useLocalDpi xmlns:a14="http://schemas.microsoft.com/office/drawing/2010/main" val="0"/>
                      </a:ext>
                    </a:extLst>
                  </a:blip>
                  <a:srcRect/>
                  <a:stretch/>
                </p:blipFill>
                <p:spPr bwMode="auto">
                  <a:xfrm>
                    <a:off x="1426096"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2" name="Picture 2" descr="http://enterprisetimes.co.uk/wp-content/uploads/2015/07/Jasper-and-Microsoft.jpg"/>
                  <p:cNvPicPr>
                    <a:picLocks noChangeAspect="1" noChangeArrowheads="1"/>
                  </p:cNvPicPr>
                  <p:nvPr/>
                </p:nvPicPr>
                <p:blipFill rotWithShape="1">
                  <a:blip r:embed="rId11" cstate="print">
                    <a:grayscl/>
                    <a:extLst>
                      <a:ext uri="{28A0092B-C50C-407E-A947-70E740481C1C}">
                        <a14:useLocalDpi xmlns:a14="http://schemas.microsoft.com/office/drawing/2010/main" val="0"/>
                      </a:ext>
                    </a:extLst>
                  </a:blip>
                  <a:srcRect/>
                  <a:stretch/>
                </p:blipFill>
                <p:spPr bwMode="auto">
                  <a:xfrm>
                    <a:off x="1945605"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pic>
                <p:nvPicPr>
                  <p:cNvPr id="163" name="Picture 2" descr="http://enterprisetimes.co.uk/wp-content/uploads/2015/07/Jasper-and-Microsoft.jpg"/>
                  <p:cNvPicPr>
                    <a:picLocks noChangeAspect="1" noChangeArrowheads="1"/>
                  </p:cNvPicPr>
                  <p:nvPr/>
                </p:nvPicPr>
                <p:blipFill rotWithShape="1">
                  <a:blip r:embed="rId12" cstate="print">
                    <a:grayscl/>
                    <a:extLst>
                      <a:ext uri="{28A0092B-C50C-407E-A947-70E740481C1C}">
                        <a14:useLocalDpi xmlns:a14="http://schemas.microsoft.com/office/drawing/2010/main" val="0"/>
                      </a:ext>
                    </a:extLst>
                  </a:blip>
                  <a:srcRect/>
                  <a:stretch/>
                </p:blipFill>
                <p:spPr bwMode="auto">
                  <a:xfrm>
                    <a:off x="2465113" y="6284150"/>
                    <a:ext cx="367868" cy="361415"/>
                  </a:xfrm>
                  <a:prstGeom prst="ellipse">
                    <a:avLst/>
                  </a:prstGeom>
                  <a:noFill/>
                  <a:extLst>
                    <a:ext uri="{909E8E84-426E-40DD-AFC4-6F175D3DCCD1}">
                      <a14:hiddenFill xmlns:a14="http://schemas.microsoft.com/office/drawing/2010/main">
                        <a:solidFill>
                          <a:srgbClr val="FFFFFF"/>
                        </a:solidFill>
                      </a14:hiddenFill>
                    </a:ext>
                  </a:extLst>
                </p:spPr>
              </p:pic>
            </p:grpSp>
          </p:grpSp>
        </p:grpSp>
        <p:grpSp>
          <p:nvGrpSpPr>
            <p:cNvPr id="10" name="Group 9"/>
            <p:cNvGrpSpPr/>
            <p:nvPr/>
          </p:nvGrpSpPr>
          <p:grpSpPr>
            <a:xfrm>
              <a:off x="786122" y="1423310"/>
              <a:ext cx="319771" cy="341450"/>
              <a:chOff x="786122" y="1423310"/>
              <a:chExt cx="319771" cy="341450"/>
            </a:xfrm>
          </p:grpSpPr>
          <p:sp>
            <p:nvSpPr>
              <p:cNvPr id="152" name="Freeform 32"/>
              <p:cNvSpPr>
                <a:spLocks/>
              </p:cNvSpPr>
              <p:nvPr/>
            </p:nvSpPr>
            <p:spPr bwMode="auto">
              <a:xfrm rot="5400000">
                <a:off x="7648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TextBox 152"/>
              <p:cNvSpPr txBox="1"/>
              <p:nvPr/>
            </p:nvSpPr>
            <p:spPr>
              <a:xfrm>
                <a:off x="801578"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grpSp>
        <p:grpSp>
          <p:nvGrpSpPr>
            <p:cNvPr id="11" name="Group 10"/>
            <p:cNvGrpSpPr/>
            <p:nvPr/>
          </p:nvGrpSpPr>
          <p:grpSpPr>
            <a:xfrm>
              <a:off x="3113905" y="1423310"/>
              <a:ext cx="1264647" cy="2970912"/>
              <a:chOff x="3113905" y="1423310"/>
              <a:chExt cx="1264647" cy="2970912"/>
            </a:xfrm>
          </p:grpSpPr>
          <p:sp>
            <p:nvSpPr>
              <p:cNvPr id="145" name="Rectangle 144"/>
              <p:cNvSpPr/>
              <p:nvPr/>
            </p:nvSpPr>
            <p:spPr>
              <a:xfrm>
                <a:off x="3113905" y="2042768"/>
                <a:ext cx="1264647"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Rectangle 145"/>
              <p:cNvSpPr/>
              <p:nvPr/>
            </p:nvSpPr>
            <p:spPr>
              <a:xfrm>
                <a:off x="3113905" y="1663590"/>
                <a:ext cx="1264647"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Connection</a:t>
                </a: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32"/>
              <p:cNvSpPr>
                <a:spLocks/>
              </p:cNvSpPr>
              <p:nvPr/>
            </p:nvSpPr>
            <p:spPr bwMode="auto">
              <a:xfrm rot="5400000">
                <a:off x="3203265"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TextBox 147"/>
              <p:cNvSpPr txBox="1"/>
              <p:nvPr/>
            </p:nvSpPr>
            <p:spPr>
              <a:xfrm>
                <a:off x="3239978"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2</a:t>
                </a:r>
              </a:p>
            </p:txBody>
          </p:sp>
          <p:grpSp>
            <p:nvGrpSpPr>
              <p:cNvPr id="149" name="Group 148"/>
              <p:cNvGrpSpPr/>
              <p:nvPr/>
            </p:nvGrpSpPr>
            <p:grpSpPr>
              <a:xfrm>
                <a:off x="3430245" y="2741434"/>
                <a:ext cx="631966" cy="972590"/>
                <a:chOff x="3493410" y="2318572"/>
                <a:chExt cx="631966" cy="972590"/>
              </a:xfrm>
            </p:grpSpPr>
            <p:sp>
              <p:nvSpPr>
                <p:cNvPr id="150" name="Freeform 149"/>
                <p:cNvSpPr>
                  <a:spLocks noEditPoints="1"/>
                </p:cNvSpPr>
                <p:nvPr/>
              </p:nvSpPr>
              <p:spPr bwMode="auto">
                <a:xfrm>
                  <a:off x="3493410" y="2318572"/>
                  <a:ext cx="631966" cy="629299"/>
                </a:xfrm>
                <a:custGeom>
                  <a:avLst/>
                  <a:gdLst>
                    <a:gd name="T0" fmla="*/ 519 w 528"/>
                    <a:gd name="T1" fmla="*/ 0 h 526"/>
                    <a:gd name="T2" fmla="*/ 386 w 528"/>
                    <a:gd name="T3" fmla="*/ 0 h 526"/>
                    <a:gd name="T4" fmla="*/ 378 w 528"/>
                    <a:gd name="T5" fmla="*/ 10 h 526"/>
                    <a:gd name="T6" fmla="*/ 378 w 528"/>
                    <a:gd name="T7" fmla="*/ 58 h 526"/>
                    <a:gd name="T8" fmla="*/ 386 w 528"/>
                    <a:gd name="T9" fmla="*/ 66 h 526"/>
                    <a:gd name="T10" fmla="*/ 462 w 528"/>
                    <a:gd name="T11" fmla="*/ 66 h 526"/>
                    <a:gd name="T12" fmla="*/ 462 w 528"/>
                    <a:gd name="T13" fmla="*/ 141 h 526"/>
                    <a:gd name="T14" fmla="*/ 471 w 528"/>
                    <a:gd name="T15" fmla="*/ 149 h 526"/>
                    <a:gd name="T16" fmla="*/ 519 w 528"/>
                    <a:gd name="T17" fmla="*/ 149 h 526"/>
                    <a:gd name="T18" fmla="*/ 528 w 528"/>
                    <a:gd name="T19" fmla="*/ 141 h 526"/>
                    <a:gd name="T20" fmla="*/ 528 w 528"/>
                    <a:gd name="T21" fmla="*/ 9 h 526"/>
                    <a:gd name="T22" fmla="*/ 519 w 528"/>
                    <a:gd name="T23" fmla="*/ 0 h 526"/>
                    <a:gd name="T24" fmla="*/ 142 w 528"/>
                    <a:gd name="T25" fmla="*/ 460 h 526"/>
                    <a:gd name="T26" fmla="*/ 66 w 528"/>
                    <a:gd name="T27" fmla="*/ 460 h 526"/>
                    <a:gd name="T28" fmla="*/ 66 w 528"/>
                    <a:gd name="T29" fmla="*/ 386 h 526"/>
                    <a:gd name="T30" fmla="*/ 56 w 528"/>
                    <a:gd name="T31" fmla="*/ 378 h 526"/>
                    <a:gd name="T32" fmla="*/ 8 w 528"/>
                    <a:gd name="T33" fmla="*/ 378 h 526"/>
                    <a:gd name="T34" fmla="*/ 0 w 528"/>
                    <a:gd name="T35" fmla="*/ 386 h 526"/>
                    <a:gd name="T36" fmla="*/ 0 w 528"/>
                    <a:gd name="T37" fmla="*/ 518 h 526"/>
                    <a:gd name="T38" fmla="*/ 8 w 528"/>
                    <a:gd name="T39" fmla="*/ 526 h 526"/>
                    <a:gd name="T40" fmla="*/ 142 w 528"/>
                    <a:gd name="T41" fmla="*/ 526 h 526"/>
                    <a:gd name="T42" fmla="*/ 150 w 528"/>
                    <a:gd name="T43" fmla="*/ 516 h 526"/>
                    <a:gd name="T44" fmla="*/ 150 w 528"/>
                    <a:gd name="T45" fmla="*/ 469 h 526"/>
                    <a:gd name="T46" fmla="*/ 142 w 528"/>
                    <a:gd name="T47" fmla="*/ 460 h 526"/>
                    <a:gd name="T48" fmla="*/ 440 w 528"/>
                    <a:gd name="T49" fmla="*/ 380 h 526"/>
                    <a:gd name="T50" fmla="*/ 430 w 528"/>
                    <a:gd name="T51" fmla="*/ 381 h 526"/>
                    <a:gd name="T52" fmla="*/ 379 w 528"/>
                    <a:gd name="T53" fmla="*/ 292 h 526"/>
                    <a:gd name="T54" fmla="*/ 399 w 528"/>
                    <a:gd name="T55" fmla="*/ 248 h 526"/>
                    <a:gd name="T56" fmla="*/ 338 w 528"/>
                    <a:gd name="T57" fmla="*/ 187 h 526"/>
                    <a:gd name="T58" fmla="*/ 313 w 528"/>
                    <a:gd name="T59" fmla="*/ 192 h 526"/>
                    <a:gd name="T60" fmla="*/ 259 w 528"/>
                    <a:gd name="T61" fmla="*/ 116 h 526"/>
                    <a:gd name="T62" fmla="*/ 270 w 528"/>
                    <a:gd name="T63" fmla="*/ 83 h 526"/>
                    <a:gd name="T64" fmla="*/ 219 w 528"/>
                    <a:gd name="T65" fmla="*/ 32 h 526"/>
                    <a:gd name="T66" fmla="*/ 168 w 528"/>
                    <a:gd name="T67" fmla="*/ 83 h 526"/>
                    <a:gd name="T68" fmla="*/ 219 w 528"/>
                    <a:gd name="T69" fmla="*/ 134 h 526"/>
                    <a:gd name="T70" fmla="*/ 236 w 528"/>
                    <a:gd name="T71" fmla="*/ 131 h 526"/>
                    <a:gd name="T72" fmla="*/ 290 w 528"/>
                    <a:gd name="T73" fmla="*/ 208 h 526"/>
                    <a:gd name="T74" fmla="*/ 275 w 528"/>
                    <a:gd name="T75" fmla="*/ 239 h 526"/>
                    <a:gd name="T76" fmla="*/ 117 w 528"/>
                    <a:gd name="T77" fmla="*/ 253 h 526"/>
                    <a:gd name="T78" fmla="*/ 81 w 528"/>
                    <a:gd name="T79" fmla="*/ 231 h 526"/>
                    <a:gd name="T80" fmla="*/ 40 w 528"/>
                    <a:gd name="T81" fmla="*/ 272 h 526"/>
                    <a:gd name="T82" fmla="*/ 81 w 528"/>
                    <a:gd name="T83" fmla="*/ 314 h 526"/>
                    <a:gd name="T84" fmla="*/ 122 w 528"/>
                    <a:gd name="T85" fmla="*/ 279 h 526"/>
                    <a:gd name="T86" fmla="*/ 277 w 528"/>
                    <a:gd name="T87" fmla="*/ 266 h 526"/>
                    <a:gd name="T88" fmla="*/ 292 w 528"/>
                    <a:gd name="T89" fmla="*/ 292 h 526"/>
                    <a:gd name="T90" fmla="*/ 252 w 528"/>
                    <a:gd name="T91" fmla="*/ 357 h 526"/>
                    <a:gd name="T92" fmla="*/ 247 w 528"/>
                    <a:gd name="T93" fmla="*/ 357 h 526"/>
                    <a:gd name="T94" fmla="*/ 206 w 528"/>
                    <a:gd name="T95" fmla="*/ 398 h 526"/>
                    <a:gd name="T96" fmla="*/ 247 w 528"/>
                    <a:gd name="T97" fmla="*/ 439 h 526"/>
                    <a:gd name="T98" fmla="*/ 289 w 528"/>
                    <a:gd name="T99" fmla="*/ 398 h 526"/>
                    <a:gd name="T100" fmla="*/ 277 w 528"/>
                    <a:gd name="T101" fmla="*/ 368 h 526"/>
                    <a:gd name="T102" fmla="*/ 315 w 528"/>
                    <a:gd name="T103" fmla="*/ 305 h 526"/>
                    <a:gd name="T104" fmla="*/ 336 w 528"/>
                    <a:gd name="T105" fmla="*/ 309 h 526"/>
                    <a:gd name="T106" fmla="*/ 354 w 528"/>
                    <a:gd name="T107" fmla="*/ 305 h 526"/>
                    <a:gd name="T108" fmla="*/ 406 w 528"/>
                    <a:gd name="T109" fmla="*/ 394 h 526"/>
                    <a:gd name="T110" fmla="*/ 391 w 528"/>
                    <a:gd name="T111" fmla="*/ 429 h 526"/>
                    <a:gd name="T112" fmla="*/ 439 w 528"/>
                    <a:gd name="T113" fmla="*/ 477 h 526"/>
                    <a:gd name="T114" fmla="*/ 486 w 528"/>
                    <a:gd name="T115" fmla="*/ 429 h 526"/>
                    <a:gd name="T116" fmla="*/ 440 w 528"/>
                    <a:gd name="T117" fmla="*/ 3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8" h="526">
                      <a:moveTo>
                        <a:pt x="519" y="0"/>
                      </a:moveTo>
                      <a:lnTo>
                        <a:pt x="386" y="0"/>
                      </a:lnTo>
                      <a:cubicBezTo>
                        <a:pt x="381" y="0"/>
                        <a:pt x="378" y="4"/>
                        <a:pt x="378" y="10"/>
                      </a:cubicBezTo>
                      <a:lnTo>
                        <a:pt x="378" y="58"/>
                      </a:lnTo>
                      <a:cubicBezTo>
                        <a:pt x="378" y="63"/>
                        <a:pt x="381" y="66"/>
                        <a:pt x="386" y="66"/>
                      </a:cubicBezTo>
                      <a:lnTo>
                        <a:pt x="462" y="66"/>
                      </a:lnTo>
                      <a:lnTo>
                        <a:pt x="462" y="141"/>
                      </a:lnTo>
                      <a:cubicBezTo>
                        <a:pt x="462" y="146"/>
                        <a:pt x="465" y="149"/>
                        <a:pt x="471" y="149"/>
                      </a:cubicBezTo>
                      <a:lnTo>
                        <a:pt x="519" y="149"/>
                      </a:lnTo>
                      <a:cubicBezTo>
                        <a:pt x="524" y="149"/>
                        <a:pt x="528" y="146"/>
                        <a:pt x="528" y="141"/>
                      </a:cubicBezTo>
                      <a:lnTo>
                        <a:pt x="528" y="9"/>
                      </a:lnTo>
                      <a:cubicBezTo>
                        <a:pt x="528" y="4"/>
                        <a:pt x="524" y="0"/>
                        <a:pt x="519" y="0"/>
                      </a:cubicBezTo>
                      <a:close/>
                      <a:moveTo>
                        <a:pt x="142" y="460"/>
                      </a:moveTo>
                      <a:lnTo>
                        <a:pt x="66" y="460"/>
                      </a:lnTo>
                      <a:lnTo>
                        <a:pt x="66" y="386"/>
                      </a:lnTo>
                      <a:cubicBezTo>
                        <a:pt x="66" y="381"/>
                        <a:pt x="63" y="378"/>
                        <a:pt x="56" y="378"/>
                      </a:cubicBezTo>
                      <a:lnTo>
                        <a:pt x="8" y="378"/>
                      </a:lnTo>
                      <a:cubicBezTo>
                        <a:pt x="3" y="378"/>
                        <a:pt x="0" y="381"/>
                        <a:pt x="0" y="386"/>
                      </a:cubicBezTo>
                      <a:lnTo>
                        <a:pt x="0" y="518"/>
                      </a:lnTo>
                      <a:cubicBezTo>
                        <a:pt x="0" y="523"/>
                        <a:pt x="3" y="526"/>
                        <a:pt x="8" y="526"/>
                      </a:cubicBezTo>
                      <a:lnTo>
                        <a:pt x="142" y="526"/>
                      </a:lnTo>
                      <a:cubicBezTo>
                        <a:pt x="147" y="526"/>
                        <a:pt x="150" y="523"/>
                        <a:pt x="150" y="516"/>
                      </a:cubicBezTo>
                      <a:lnTo>
                        <a:pt x="150" y="469"/>
                      </a:lnTo>
                      <a:cubicBezTo>
                        <a:pt x="150" y="464"/>
                        <a:pt x="147" y="460"/>
                        <a:pt x="142" y="460"/>
                      </a:cubicBezTo>
                      <a:close/>
                      <a:moveTo>
                        <a:pt x="440" y="380"/>
                      </a:moveTo>
                      <a:cubicBezTo>
                        <a:pt x="437" y="380"/>
                        <a:pt x="434" y="380"/>
                        <a:pt x="430" y="381"/>
                      </a:cubicBezTo>
                      <a:lnTo>
                        <a:pt x="379" y="292"/>
                      </a:lnTo>
                      <a:cubicBezTo>
                        <a:pt x="391" y="281"/>
                        <a:pt x="399" y="266"/>
                        <a:pt x="399" y="248"/>
                      </a:cubicBezTo>
                      <a:cubicBezTo>
                        <a:pt x="399" y="215"/>
                        <a:pt x="371" y="187"/>
                        <a:pt x="338" y="187"/>
                      </a:cubicBezTo>
                      <a:cubicBezTo>
                        <a:pt x="330" y="187"/>
                        <a:pt x="321" y="188"/>
                        <a:pt x="313" y="192"/>
                      </a:cubicBezTo>
                      <a:lnTo>
                        <a:pt x="259" y="116"/>
                      </a:lnTo>
                      <a:cubicBezTo>
                        <a:pt x="267" y="108"/>
                        <a:pt x="270" y="96"/>
                        <a:pt x="270" y="83"/>
                      </a:cubicBezTo>
                      <a:cubicBezTo>
                        <a:pt x="270" y="55"/>
                        <a:pt x="247" y="32"/>
                        <a:pt x="219" y="32"/>
                      </a:cubicBezTo>
                      <a:cubicBezTo>
                        <a:pt x="191" y="32"/>
                        <a:pt x="168" y="55"/>
                        <a:pt x="168" y="83"/>
                      </a:cubicBezTo>
                      <a:cubicBezTo>
                        <a:pt x="168" y="111"/>
                        <a:pt x="191" y="134"/>
                        <a:pt x="219" y="134"/>
                      </a:cubicBezTo>
                      <a:cubicBezTo>
                        <a:pt x="226" y="134"/>
                        <a:pt x="231" y="132"/>
                        <a:pt x="236" y="131"/>
                      </a:cubicBezTo>
                      <a:lnTo>
                        <a:pt x="290" y="208"/>
                      </a:lnTo>
                      <a:cubicBezTo>
                        <a:pt x="284" y="216"/>
                        <a:pt x="277" y="226"/>
                        <a:pt x="275" y="239"/>
                      </a:cubicBezTo>
                      <a:lnTo>
                        <a:pt x="117" y="253"/>
                      </a:lnTo>
                      <a:cubicBezTo>
                        <a:pt x="110" y="239"/>
                        <a:pt x="97" y="231"/>
                        <a:pt x="81" y="231"/>
                      </a:cubicBezTo>
                      <a:cubicBezTo>
                        <a:pt x="58" y="231"/>
                        <a:pt x="40" y="249"/>
                        <a:pt x="40" y="272"/>
                      </a:cubicBezTo>
                      <a:cubicBezTo>
                        <a:pt x="40" y="296"/>
                        <a:pt x="58" y="314"/>
                        <a:pt x="81" y="314"/>
                      </a:cubicBezTo>
                      <a:cubicBezTo>
                        <a:pt x="101" y="314"/>
                        <a:pt x="119" y="299"/>
                        <a:pt x="122" y="279"/>
                      </a:cubicBezTo>
                      <a:lnTo>
                        <a:pt x="277" y="266"/>
                      </a:lnTo>
                      <a:cubicBezTo>
                        <a:pt x="280" y="276"/>
                        <a:pt x="285" y="284"/>
                        <a:pt x="292" y="292"/>
                      </a:cubicBezTo>
                      <a:lnTo>
                        <a:pt x="252" y="357"/>
                      </a:lnTo>
                      <a:lnTo>
                        <a:pt x="247" y="357"/>
                      </a:lnTo>
                      <a:cubicBezTo>
                        <a:pt x="224" y="357"/>
                        <a:pt x="206" y="375"/>
                        <a:pt x="206" y="398"/>
                      </a:cubicBezTo>
                      <a:cubicBezTo>
                        <a:pt x="206" y="421"/>
                        <a:pt x="224" y="439"/>
                        <a:pt x="247" y="439"/>
                      </a:cubicBezTo>
                      <a:cubicBezTo>
                        <a:pt x="270" y="439"/>
                        <a:pt x="289" y="421"/>
                        <a:pt x="289" y="398"/>
                      </a:cubicBezTo>
                      <a:cubicBezTo>
                        <a:pt x="289" y="386"/>
                        <a:pt x="284" y="376"/>
                        <a:pt x="277" y="368"/>
                      </a:cubicBezTo>
                      <a:lnTo>
                        <a:pt x="315" y="305"/>
                      </a:lnTo>
                      <a:cubicBezTo>
                        <a:pt x="321" y="307"/>
                        <a:pt x="328" y="309"/>
                        <a:pt x="336" y="309"/>
                      </a:cubicBezTo>
                      <a:cubicBezTo>
                        <a:pt x="343" y="309"/>
                        <a:pt x="348" y="307"/>
                        <a:pt x="354" y="305"/>
                      </a:cubicBezTo>
                      <a:lnTo>
                        <a:pt x="406" y="394"/>
                      </a:lnTo>
                      <a:cubicBezTo>
                        <a:pt x="397" y="403"/>
                        <a:pt x="391" y="416"/>
                        <a:pt x="391" y="429"/>
                      </a:cubicBezTo>
                      <a:cubicBezTo>
                        <a:pt x="391" y="455"/>
                        <a:pt x="412" y="477"/>
                        <a:pt x="439" y="477"/>
                      </a:cubicBezTo>
                      <a:cubicBezTo>
                        <a:pt x="465" y="477"/>
                        <a:pt x="486" y="455"/>
                        <a:pt x="486" y="429"/>
                      </a:cubicBezTo>
                      <a:cubicBezTo>
                        <a:pt x="486" y="403"/>
                        <a:pt x="467" y="380"/>
                        <a:pt x="440" y="38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TextBox 150"/>
                <p:cNvSpPr txBox="1"/>
                <p:nvPr/>
              </p:nvSpPr>
              <p:spPr>
                <a:xfrm>
                  <a:off x="3496615" y="3041863"/>
                  <a:ext cx="625556" cy="249299"/>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Segoe UI"/>
                      <a:ea typeface="+mn-ea"/>
                      <a:cs typeface="+mn-cs"/>
                    </a:rPr>
                    <a:t>IoT Hub</a:t>
                  </a:r>
                </a:p>
              </p:txBody>
            </p:sp>
          </p:grpSp>
        </p:grpSp>
        <p:grpSp>
          <p:nvGrpSpPr>
            <p:cNvPr id="12" name="Group 11"/>
            <p:cNvGrpSpPr/>
            <p:nvPr/>
          </p:nvGrpSpPr>
          <p:grpSpPr>
            <a:xfrm>
              <a:off x="4449764" y="1423310"/>
              <a:ext cx="1590323" cy="2970912"/>
              <a:chOff x="4556068" y="1423310"/>
              <a:chExt cx="1590323" cy="2970912"/>
            </a:xfrm>
          </p:grpSpPr>
          <p:sp>
            <p:nvSpPr>
              <p:cNvPr id="131" name="Rectangle 130"/>
              <p:cNvSpPr/>
              <p:nvPr/>
            </p:nvSpPr>
            <p:spPr>
              <a:xfrm>
                <a:off x="4556068" y="2042768"/>
                <a:ext cx="1590323"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Rectangle 131"/>
              <p:cNvSpPr/>
              <p:nvPr/>
            </p:nvSpPr>
            <p:spPr>
              <a:xfrm>
                <a:off x="4556068" y="1663590"/>
                <a:ext cx="1590323"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Data Collection</a:t>
                </a:r>
              </a:p>
            </p:txBody>
          </p:sp>
          <p:sp>
            <p:nvSpPr>
              <p:cNvPr id="133" name="Freeform 32"/>
              <p:cNvSpPr>
                <a:spLocks/>
              </p:cNvSpPr>
              <p:nvPr/>
            </p:nvSpPr>
            <p:spPr bwMode="auto">
              <a:xfrm rot="5400000">
                <a:off x="4645428"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4" name="TextBox 133"/>
              <p:cNvSpPr txBox="1"/>
              <p:nvPr/>
            </p:nvSpPr>
            <p:spPr>
              <a:xfrm>
                <a:off x="4682141"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3</a:t>
                </a:r>
              </a:p>
            </p:txBody>
          </p:sp>
          <p:grpSp>
            <p:nvGrpSpPr>
              <p:cNvPr id="135" name="Group 4"/>
              <p:cNvGrpSpPr>
                <a:grpSpLocks noChangeAspect="1"/>
              </p:cNvGrpSpPr>
              <p:nvPr/>
            </p:nvGrpSpPr>
            <p:grpSpPr bwMode="auto">
              <a:xfrm>
                <a:off x="5039896" y="2745657"/>
                <a:ext cx="622667" cy="637761"/>
                <a:chOff x="3277" y="5661"/>
                <a:chExt cx="330" cy="338"/>
              </a:xfrm>
              <a:solidFill>
                <a:schemeClr val="bg1"/>
              </a:solidFill>
            </p:grpSpPr>
            <p:sp>
              <p:nvSpPr>
                <p:cNvPr id="137" name="Freeform 5"/>
                <p:cNvSpPr>
                  <a:spLocks/>
                </p:cNvSpPr>
                <p:nvPr/>
              </p:nvSpPr>
              <p:spPr bwMode="auto">
                <a:xfrm>
                  <a:off x="3425" y="5775"/>
                  <a:ext cx="56" cy="44"/>
                </a:xfrm>
                <a:custGeom>
                  <a:avLst/>
                  <a:gdLst>
                    <a:gd name="T0" fmla="*/ 130 w 130"/>
                    <a:gd name="T1" fmla="*/ 89 h 103"/>
                    <a:gd name="T2" fmla="*/ 117 w 130"/>
                    <a:gd name="T3" fmla="*/ 103 h 103"/>
                    <a:gd name="T4" fmla="*/ 14 w 130"/>
                    <a:gd name="T5" fmla="*/ 103 h 103"/>
                    <a:gd name="T6" fmla="*/ 0 w 130"/>
                    <a:gd name="T7" fmla="*/ 89 h 103"/>
                    <a:gd name="T8" fmla="*/ 0 w 130"/>
                    <a:gd name="T9" fmla="*/ 14 h 103"/>
                    <a:gd name="T10" fmla="*/ 14 w 130"/>
                    <a:gd name="T11" fmla="*/ 0 h 103"/>
                    <a:gd name="T12" fmla="*/ 117 w 130"/>
                    <a:gd name="T13" fmla="*/ 0 h 103"/>
                    <a:gd name="T14" fmla="*/ 130 w 130"/>
                    <a:gd name="T15" fmla="*/ 14 h 103"/>
                    <a:gd name="T16" fmla="*/ 130 w 130"/>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3">
                      <a:moveTo>
                        <a:pt x="130" y="89"/>
                      </a:moveTo>
                      <a:cubicBezTo>
                        <a:pt x="130" y="97"/>
                        <a:pt x="125" y="103"/>
                        <a:pt x="117" y="103"/>
                      </a:cubicBezTo>
                      <a:lnTo>
                        <a:pt x="14" y="103"/>
                      </a:lnTo>
                      <a:cubicBezTo>
                        <a:pt x="6" y="103"/>
                        <a:pt x="0" y="97"/>
                        <a:pt x="0" y="89"/>
                      </a:cubicBezTo>
                      <a:lnTo>
                        <a:pt x="0" y="14"/>
                      </a:lnTo>
                      <a:cubicBezTo>
                        <a:pt x="0" y="6"/>
                        <a:pt x="6" y="0"/>
                        <a:pt x="14" y="0"/>
                      </a:cubicBezTo>
                      <a:lnTo>
                        <a:pt x="117" y="0"/>
                      </a:lnTo>
                      <a:cubicBezTo>
                        <a:pt x="125" y="0"/>
                        <a:pt x="130" y="6"/>
                        <a:pt x="130" y="14"/>
                      </a:cubicBezTo>
                      <a:lnTo>
                        <a:pt x="130"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Freeform 6"/>
                <p:cNvSpPr>
                  <a:spLocks/>
                </p:cNvSpPr>
                <p:nvPr/>
              </p:nvSpPr>
              <p:spPr bwMode="auto">
                <a:xfrm>
                  <a:off x="3506" y="5809"/>
                  <a:ext cx="55" cy="44"/>
                </a:xfrm>
                <a:custGeom>
                  <a:avLst/>
                  <a:gdLst>
                    <a:gd name="T0" fmla="*/ 128 w 130"/>
                    <a:gd name="T1" fmla="*/ 89 h 103"/>
                    <a:gd name="T2" fmla="*/ 115 w 130"/>
                    <a:gd name="T3" fmla="*/ 103 h 103"/>
                    <a:gd name="T4" fmla="*/ 13 w 130"/>
                    <a:gd name="T5" fmla="*/ 103 h 103"/>
                    <a:gd name="T6" fmla="*/ 0 w 130"/>
                    <a:gd name="T7" fmla="*/ 89 h 103"/>
                    <a:gd name="T8" fmla="*/ 0 w 130"/>
                    <a:gd name="T9" fmla="*/ 13 h 103"/>
                    <a:gd name="T10" fmla="*/ 13 w 130"/>
                    <a:gd name="T11" fmla="*/ 0 h 103"/>
                    <a:gd name="T12" fmla="*/ 117 w 130"/>
                    <a:gd name="T13" fmla="*/ 0 h 103"/>
                    <a:gd name="T14" fmla="*/ 130 w 130"/>
                    <a:gd name="T15" fmla="*/ 13 h 103"/>
                    <a:gd name="T16" fmla="*/ 130 w 130"/>
                    <a:gd name="T17" fmla="*/ 89 h 103"/>
                    <a:gd name="T18" fmla="*/ 128 w 130"/>
                    <a:gd name="T19"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03">
                      <a:moveTo>
                        <a:pt x="128" y="89"/>
                      </a:moveTo>
                      <a:cubicBezTo>
                        <a:pt x="128" y="97"/>
                        <a:pt x="122" y="103"/>
                        <a:pt x="115" y="103"/>
                      </a:cubicBezTo>
                      <a:lnTo>
                        <a:pt x="13" y="103"/>
                      </a:lnTo>
                      <a:cubicBezTo>
                        <a:pt x="6" y="103"/>
                        <a:pt x="0" y="97"/>
                        <a:pt x="0" y="89"/>
                      </a:cubicBezTo>
                      <a:lnTo>
                        <a:pt x="0" y="13"/>
                      </a:lnTo>
                      <a:cubicBezTo>
                        <a:pt x="0" y="6"/>
                        <a:pt x="6" y="0"/>
                        <a:pt x="13" y="0"/>
                      </a:cubicBezTo>
                      <a:lnTo>
                        <a:pt x="117" y="0"/>
                      </a:lnTo>
                      <a:cubicBezTo>
                        <a:pt x="124" y="0"/>
                        <a:pt x="130" y="6"/>
                        <a:pt x="130" y="13"/>
                      </a:cubicBezTo>
                      <a:lnTo>
                        <a:pt x="130" y="89"/>
                      </a:lnTo>
                      <a:lnTo>
                        <a:pt x="128"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Freeform 7"/>
                <p:cNvSpPr>
                  <a:spLocks/>
                </p:cNvSpPr>
                <p:nvPr/>
              </p:nvSpPr>
              <p:spPr bwMode="auto">
                <a:xfrm>
                  <a:off x="3425" y="5842"/>
                  <a:ext cx="56" cy="45"/>
                </a:xfrm>
                <a:custGeom>
                  <a:avLst/>
                  <a:gdLst>
                    <a:gd name="T0" fmla="*/ 130 w 130"/>
                    <a:gd name="T1" fmla="*/ 90 h 104"/>
                    <a:gd name="T2" fmla="*/ 117 w 130"/>
                    <a:gd name="T3" fmla="*/ 104 h 104"/>
                    <a:gd name="T4" fmla="*/ 14 w 130"/>
                    <a:gd name="T5" fmla="*/ 104 h 104"/>
                    <a:gd name="T6" fmla="*/ 0 w 130"/>
                    <a:gd name="T7" fmla="*/ 90 h 104"/>
                    <a:gd name="T8" fmla="*/ 0 w 130"/>
                    <a:gd name="T9" fmla="*/ 14 h 104"/>
                    <a:gd name="T10" fmla="*/ 14 w 130"/>
                    <a:gd name="T11" fmla="*/ 0 h 104"/>
                    <a:gd name="T12" fmla="*/ 117 w 130"/>
                    <a:gd name="T13" fmla="*/ 0 h 104"/>
                    <a:gd name="T14" fmla="*/ 130 w 130"/>
                    <a:gd name="T15" fmla="*/ 14 h 104"/>
                    <a:gd name="T16" fmla="*/ 130 w 130"/>
                    <a:gd name="T1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4">
                      <a:moveTo>
                        <a:pt x="130" y="90"/>
                      </a:moveTo>
                      <a:cubicBezTo>
                        <a:pt x="130" y="98"/>
                        <a:pt x="125" y="104"/>
                        <a:pt x="117" y="104"/>
                      </a:cubicBezTo>
                      <a:lnTo>
                        <a:pt x="14" y="104"/>
                      </a:lnTo>
                      <a:cubicBezTo>
                        <a:pt x="6" y="104"/>
                        <a:pt x="0" y="98"/>
                        <a:pt x="0" y="90"/>
                      </a:cubicBezTo>
                      <a:lnTo>
                        <a:pt x="0" y="14"/>
                      </a:lnTo>
                      <a:cubicBezTo>
                        <a:pt x="0" y="6"/>
                        <a:pt x="6" y="0"/>
                        <a:pt x="14" y="0"/>
                      </a:cubicBezTo>
                      <a:lnTo>
                        <a:pt x="117" y="0"/>
                      </a:lnTo>
                      <a:cubicBezTo>
                        <a:pt x="125" y="0"/>
                        <a:pt x="130" y="6"/>
                        <a:pt x="130" y="14"/>
                      </a:cubicBezTo>
                      <a:lnTo>
                        <a:pt x="130"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0" name="Freeform 8"/>
                <p:cNvSpPr>
                  <a:spLocks/>
                </p:cNvSpPr>
                <p:nvPr/>
              </p:nvSpPr>
              <p:spPr bwMode="auto">
                <a:xfrm>
                  <a:off x="3345" y="5739"/>
                  <a:ext cx="57" cy="45"/>
                </a:xfrm>
                <a:custGeom>
                  <a:avLst/>
                  <a:gdLst>
                    <a:gd name="T0" fmla="*/ 133 w 133"/>
                    <a:gd name="T1" fmla="*/ 94 h 107"/>
                    <a:gd name="T2" fmla="*/ 119 w 133"/>
                    <a:gd name="T3" fmla="*/ 107 h 107"/>
                    <a:gd name="T4" fmla="*/ 14 w 133"/>
                    <a:gd name="T5" fmla="*/ 107 h 107"/>
                    <a:gd name="T6" fmla="*/ 0 w 133"/>
                    <a:gd name="T7" fmla="*/ 94 h 107"/>
                    <a:gd name="T8" fmla="*/ 0 w 133"/>
                    <a:gd name="T9" fmla="*/ 14 h 107"/>
                    <a:gd name="T10" fmla="*/ 14 w 133"/>
                    <a:gd name="T11" fmla="*/ 0 h 107"/>
                    <a:gd name="T12" fmla="*/ 117 w 133"/>
                    <a:gd name="T13" fmla="*/ 0 h 107"/>
                    <a:gd name="T14" fmla="*/ 133 w 133"/>
                    <a:gd name="T15" fmla="*/ 14 h 107"/>
                    <a:gd name="T16" fmla="*/ 133 w 133"/>
                    <a:gd name="T17"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07">
                      <a:moveTo>
                        <a:pt x="133" y="94"/>
                      </a:moveTo>
                      <a:cubicBezTo>
                        <a:pt x="133" y="101"/>
                        <a:pt x="127" y="107"/>
                        <a:pt x="119" y="107"/>
                      </a:cubicBezTo>
                      <a:lnTo>
                        <a:pt x="14" y="107"/>
                      </a:lnTo>
                      <a:cubicBezTo>
                        <a:pt x="6" y="107"/>
                        <a:pt x="0" y="101"/>
                        <a:pt x="0" y="94"/>
                      </a:cubicBezTo>
                      <a:lnTo>
                        <a:pt x="0" y="14"/>
                      </a:lnTo>
                      <a:cubicBezTo>
                        <a:pt x="0" y="6"/>
                        <a:pt x="6" y="0"/>
                        <a:pt x="14" y="0"/>
                      </a:cubicBezTo>
                      <a:lnTo>
                        <a:pt x="117" y="0"/>
                      </a:lnTo>
                      <a:cubicBezTo>
                        <a:pt x="127" y="0"/>
                        <a:pt x="133" y="6"/>
                        <a:pt x="133" y="14"/>
                      </a:cubicBezTo>
                      <a:lnTo>
                        <a:pt x="133" y="94"/>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9"/>
                <p:cNvSpPr>
                  <a:spLocks/>
                </p:cNvSpPr>
                <p:nvPr/>
              </p:nvSpPr>
              <p:spPr bwMode="auto">
                <a:xfrm>
                  <a:off x="3277" y="5661"/>
                  <a:ext cx="329" cy="79"/>
                </a:xfrm>
                <a:custGeom>
                  <a:avLst/>
                  <a:gdLst>
                    <a:gd name="T0" fmla="*/ 755 w 768"/>
                    <a:gd name="T1" fmla="*/ 0 h 185"/>
                    <a:gd name="T2" fmla="*/ 14 w 768"/>
                    <a:gd name="T3" fmla="*/ 0 h 185"/>
                    <a:gd name="T4" fmla="*/ 0 w 768"/>
                    <a:gd name="T5" fmla="*/ 14 h 185"/>
                    <a:gd name="T6" fmla="*/ 0 w 768"/>
                    <a:gd name="T7" fmla="*/ 172 h 185"/>
                    <a:gd name="T8" fmla="*/ 14 w 768"/>
                    <a:gd name="T9" fmla="*/ 185 h 185"/>
                    <a:gd name="T10" fmla="*/ 93 w 768"/>
                    <a:gd name="T11" fmla="*/ 185 h 185"/>
                    <a:gd name="T12" fmla="*/ 107 w 768"/>
                    <a:gd name="T13" fmla="*/ 172 h 185"/>
                    <a:gd name="T14" fmla="*/ 107 w 768"/>
                    <a:gd name="T15" fmla="*/ 106 h 185"/>
                    <a:gd name="T16" fmla="*/ 661 w 768"/>
                    <a:gd name="T17" fmla="*/ 106 h 185"/>
                    <a:gd name="T18" fmla="*/ 661 w 768"/>
                    <a:gd name="T19" fmla="*/ 172 h 185"/>
                    <a:gd name="T20" fmla="*/ 677 w 768"/>
                    <a:gd name="T21" fmla="*/ 185 h 185"/>
                    <a:gd name="T22" fmla="*/ 753 w 768"/>
                    <a:gd name="T23" fmla="*/ 185 h 185"/>
                    <a:gd name="T24" fmla="*/ 766 w 768"/>
                    <a:gd name="T25" fmla="*/ 172 h 185"/>
                    <a:gd name="T26" fmla="*/ 766 w 768"/>
                    <a:gd name="T27" fmla="*/ 14 h 185"/>
                    <a:gd name="T28" fmla="*/ 755 w 768"/>
                    <a:gd name="T2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8" h="185">
                      <a:moveTo>
                        <a:pt x="755" y="0"/>
                      </a:moveTo>
                      <a:lnTo>
                        <a:pt x="14" y="0"/>
                      </a:lnTo>
                      <a:cubicBezTo>
                        <a:pt x="6" y="0"/>
                        <a:pt x="0" y="6"/>
                        <a:pt x="0" y="14"/>
                      </a:cubicBezTo>
                      <a:lnTo>
                        <a:pt x="0" y="172"/>
                      </a:lnTo>
                      <a:cubicBezTo>
                        <a:pt x="0" y="179"/>
                        <a:pt x="6" y="185"/>
                        <a:pt x="14" y="185"/>
                      </a:cubicBezTo>
                      <a:lnTo>
                        <a:pt x="93" y="185"/>
                      </a:lnTo>
                      <a:cubicBezTo>
                        <a:pt x="101" y="185"/>
                        <a:pt x="107" y="179"/>
                        <a:pt x="107" y="172"/>
                      </a:cubicBezTo>
                      <a:lnTo>
                        <a:pt x="107" y="106"/>
                      </a:lnTo>
                      <a:lnTo>
                        <a:pt x="661" y="106"/>
                      </a:lnTo>
                      <a:lnTo>
                        <a:pt x="661" y="172"/>
                      </a:lnTo>
                      <a:cubicBezTo>
                        <a:pt x="661" y="179"/>
                        <a:pt x="667" y="185"/>
                        <a:pt x="677" y="185"/>
                      </a:cubicBezTo>
                      <a:lnTo>
                        <a:pt x="753" y="185"/>
                      </a:lnTo>
                      <a:cubicBezTo>
                        <a:pt x="760" y="185"/>
                        <a:pt x="766" y="179"/>
                        <a:pt x="766" y="172"/>
                      </a:cubicBezTo>
                      <a:lnTo>
                        <a:pt x="766" y="14"/>
                      </a:lnTo>
                      <a:cubicBezTo>
                        <a:pt x="768" y="6"/>
                        <a:pt x="762" y="0"/>
                        <a:pt x="755"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10"/>
                <p:cNvSpPr>
                  <a:spLocks/>
                </p:cNvSpPr>
                <p:nvPr/>
              </p:nvSpPr>
              <p:spPr bwMode="auto">
                <a:xfrm>
                  <a:off x="3279" y="5920"/>
                  <a:ext cx="328" cy="79"/>
                </a:xfrm>
                <a:custGeom>
                  <a:avLst/>
                  <a:gdLst>
                    <a:gd name="T0" fmla="*/ 751 w 766"/>
                    <a:gd name="T1" fmla="*/ 2 h 185"/>
                    <a:gd name="T2" fmla="*/ 675 w 766"/>
                    <a:gd name="T3" fmla="*/ 2 h 185"/>
                    <a:gd name="T4" fmla="*/ 661 w 766"/>
                    <a:gd name="T5" fmla="*/ 16 h 185"/>
                    <a:gd name="T6" fmla="*/ 661 w 766"/>
                    <a:gd name="T7" fmla="*/ 80 h 185"/>
                    <a:gd name="T8" fmla="*/ 105 w 766"/>
                    <a:gd name="T9" fmla="*/ 80 h 185"/>
                    <a:gd name="T10" fmla="*/ 105 w 766"/>
                    <a:gd name="T11" fmla="*/ 14 h 185"/>
                    <a:gd name="T12" fmla="*/ 89 w 766"/>
                    <a:gd name="T13" fmla="*/ 0 h 185"/>
                    <a:gd name="T14" fmla="*/ 13 w 766"/>
                    <a:gd name="T15" fmla="*/ 0 h 185"/>
                    <a:gd name="T16" fmla="*/ 0 w 766"/>
                    <a:gd name="T17" fmla="*/ 16 h 185"/>
                    <a:gd name="T18" fmla="*/ 0 w 766"/>
                    <a:gd name="T19" fmla="*/ 172 h 185"/>
                    <a:gd name="T20" fmla="*/ 13 w 766"/>
                    <a:gd name="T21" fmla="*/ 185 h 185"/>
                    <a:gd name="T22" fmla="*/ 753 w 766"/>
                    <a:gd name="T23" fmla="*/ 185 h 185"/>
                    <a:gd name="T24" fmla="*/ 766 w 766"/>
                    <a:gd name="T25" fmla="*/ 172 h 185"/>
                    <a:gd name="T26" fmla="*/ 766 w 766"/>
                    <a:gd name="T27" fmla="*/ 16 h 185"/>
                    <a:gd name="T28" fmla="*/ 751 w 766"/>
                    <a:gd name="T29"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6" h="185">
                      <a:moveTo>
                        <a:pt x="751" y="2"/>
                      </a:moveTo>
                      <a:lnTo>
                        <a:pt x="675" y="2"/>
                      </a:lnTo>
                      <a:cubicBezTo>
                        <a:pt x="667" y="2"/>
                        <a:pt x="661" y="8"/>
                        <a:pt x="661" y="16"/>
                      </a:cubicBezTo>
                      <a:lnTo>
                        <a:pt x="661" y="80"/>
                      </a:lnTo>
                      <a:lnTo>
                        <a:pt x="105" y="80"/>
                      </a:lnTo>
                      <a:lnTo>
                        <a:pt x="105" y="14"/>
                      </a:lnTo>
                      <a:cubicBezTo>
                        <a:pt x="105" y="6"/>
                        <a:pt x="99" y="0"/>
                        <a:pt x="89" y="0"/>
                      </a:cubicBezTo>
                      <a:lnTo>
                        <a:pt x="13" y="0"/>
                      </a:lnTo>
                      <a:cubicBezTo>
                        <a:pt x="6" y="0"/>
                        <a:pt x="0" y="6"/>
                        <a:pt x="0" y="16"/>
                      </a:cubicBezTo>
                      <a:lnTo>
                        <a:pt x="0" y="172"/>
                      </a:lnTo>
                      <a:cubicBezTo>
                        <a:pt x="0" y="179"/>
                        <a:pt x="6" y="185"/>
                        <a:pt x="13" y="185"/>
                      </a:cubicBezTo>
                      <a:lnTo>
                        <a:pt x="753" y="185"/>
                      </a:lnTo>
                      <a:cubicBezTo>
                        <a:pt x="760" y="185"/>
                        <a:pt x="766" y="179"/>
                        <a:pt x="766" y="172"/>
                      </a:cubicBezTo>
                      <a:lnTo>
                        <a:pt x="766" y="16"/>
                      </a:lnTo>
                      <a:cubicBezTo>
                        <a:pt x="764" y="8"/>
                        <a:pt x="758" y="2"/>
                        <a:pt x="751" y="2"/>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11"/>
                <p:cNvSpPr>
                  <a:spLocks/>
                </p:cNvSpPr>
                <p:nvPr/>
              </p:nvSpPr>
              <p:spPr bwMode="auto">
                <a:xfrm>
                  <a:off x="3346" y="5808"/>
                  <a:ext cx="56" cy="44"/>
                </a:xfrm>
                <a:custGeom>
                  <a:avLst/>
                  <a:gdLst>
                    <a:gd name="T0" fmla="*/ 131 w 131"/>
                    <a:gd name="T1" fmla="*/ 89 h 103"/>
                    <a:gd name="T2" fmla="*/ 117 w 131"/>
                    <a:gd name="T3" fmla="*/ 103 h 103"/>
                    <a:gd name="T4" fmla="*/ 14 w 131"/>
                    <a:gd name="T5" fmla="*/ 103 h 103"/>
                    <a:gd name="T6" fmla="*/ 0 w 131"/>
                    <a:gd name="T7" fmla="*/ 89 h 103"/>
                    <a:gd name="T8" fmla="*/ 0 w 131"/>
                    <a:gd name="T9" fmla="*/ 13 h 103"/>
                    <a:gd name="T10" fmla="*/ 14 w 131"/>
                    <a:gd name="T11" fmla="*/ 0 h 103"/>
                    <a:gd name="T12" fmla="*/ 117 w 131"/>
                    <a:gd name="T13" fmla="*/ 0 h 103"/>
                    <a:gd name="T14" fmla="*/ 131 w 131"/>
                    <a:gd name="T15" fmla="*/ 13 h 103"/>
                    <a:gd name="T16" fmla="*/ 131 w 131"/>
                    <a:gd name="T17"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89"/>
                      </a:moveTo>
                      <a:cubicBezTo>
                        <a:pt x="131" y="97"/>
                        <a:pt x="125" y="103"/>
                        <a:pt x="117" y="103"/>
                      </a:cubicBezTo>
                      <a:lnTo>
                        <a:pt x="14" y="103"/>
                      </a:lnTo>
                      <a:cubicBezTo>
                        <a:pt x="6" y="103"/>
                        <a:pt x="0" y="97"/>
                        <a:pt x="0" y="89"/>
                      </a:cubicBezTo>
                      <a:lnTo>
                        <a:pt x="0" y="13"/>
                      </a:lnTo>
                      <a:cubicBezTo>
                        <a:pt x="0" y="6"/>
                        <a:pt x="6" y="0"/>
                        <a:pt x="14" y="0"/>
                      </a:cubicBezTo>
                      <a:lnTo>
                        <a:pt x="117" y="0"/>
                      </a:lnTo>
                      <a:cubicBezTo>
                        <a:pt x="125" y="0"/>
                        <a:pt x="131" y="6"/>
                        <a:pt x="131" y="13"/>
                      </a:cubicBezTo>
                      <a:lnTo>
                        <a:pt x="131" y="89"/>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12"/>
                <p:cNvSpPr>
                  <a:spLocks/>
                </p:cNvSpPr>
                <p:nvPr/>
              </p:nvSpPr>
              <p:spPr bwMode="auto">
                <a:xfrm>
                  <a:off x="3345" y="5876"/>
                  <a:ext cx="56" cy="44"/>
                </a:xfrm>
                <a:custGeom>
                  <a:avLst/>
                  <a:gdLst>
                    <a:gd name="T0" fmla="*/ 131 w 131"/>
                    <a:gd name="T1" fmla="*/ 90 h 103"/>
                    <a:gd name="T2" fmla="*/ 117 w 131"/>
                    <a:gd name="T3" fmla="*/ 103 h 103"/>
                    <a:gd name="T4" fmla="*/ 14 w 131"/>
                    <a:gd name="T5" fmla="*/ 103 h 103"/>
                    <a:gd name="T6" fmla="*/ 0 w 131"/>
                    <a:gd name="T7" fmla="*/ 90 h 103"/>
                    <a:gd name="T8" fmla="*/ 0 w 131"/>
                    <a:gd name="T9" fmla="*/ 14 h 103"/>
                    <a:gd name="T10" fmla="*/ 14 w 131"/>
                    <a:gd name="T11" fmla="*/ 0 h 103"/>
                    <a:gd name="T12" fmla="*/ 117 w 131"/>
                    <a:gd name="T13" fmla="*/ 0 h 103"/>
                    <a:gd name="T14" fmla="*/ 131 w 131"/>
                    <a:gd name="T15" fmla="*/ 14 h 103"/>
                    <a:gd name="T16" fmla="*/ 131 w 131"/>
                    <a:gd name="T17" fmla="*/ 9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3">
                      <a:moveTo>
                        <a:pt x="131" y="90"/>
                      </a:moveTo>
                      <a:cubicBezTo>
                        <a:pt x="131" y="98"/>
                        <a:pt x="125" y="103"/>
                        <a:pt x="117" y="103"/>
                      </a:cubicBezTo>
                      <a:lnTo>
                        <a:pt x="14" y="103"/>
                      </a:lnTo>
                      <a:cubicBezTo>
                        <a:pt x="6" y="103"/>
                        <a:pt x="0" y="98"/>
                        <a:pt x="0" y="90"/>
                      </a:cubicBezTo>
                      <a:lnTo>
                        <a:pt x="0" y="14"/>
                      </a:lnTo>
                      <a:cubicBezTo>
                        <a:pt x="0" y="6"/>
                        <a:pt x="6" y="0"/>
                        <a:pt x="14" y="0"/>
                      </a:cubicBezTo>
                      <a:lnTo>
                        <a:pt x="117" y="0"/>
                      </a:lnTo>
                      <a:cubicBezTo>
                        <a:pt x="125" y="0"/>
                        <a:pt x="131" y="6"/>
                        <a:pt x="131" y="14"/>
                      </a:cubicBezTo>
                      <a:lnTo>
                        <a:pt x="131" y="9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6" name="TextBox 135"/>
              <p:cNvSpPr txBox="1"/>
              <p:nvPr/>
            </p:nvSpPr>
            <p:spPr>
              <a:xfrm>
                <a:off x="4984764" y="3464725"/>
                <a:ext cx="792910" cy="249299"/>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Segoe UI"/>
                    <a:ea typeface="+mn-ea"/>
                    <a:cs typeface="+mn-cs"/>
                  </a:rPr>
                  <a:t>Event Hubs</a:t>
                </a:r>
              </a:p>
            </p:txBody>
          </p:sp>
        </p:grpSp>
        <p:grpSp>
          <p:nvGrpSpPr>
            <p:cNvPr id="13" name="Group 12"/>
            <p:cNvGrpSpPr/>
            <p:nvPr/>
          </p:nvGrpSpPr>
          <p:grpSpPr>
            <a:xfrm>
              <a:off x="6108142" y="1423310"/>
              <a:ext cx="3182131" cy="2970912"/>
              <a:chOff x="6270178" y="1423310"/>
              <a:chExt cx="3182131" cy="2970912"/>
            </a:xfrm>
          </p:grpSpPr>
          <p:sp>
            <p:nvSpPr>
              <p:cNvPr id="98" name="Rectangle 97"/>
              <p:cNvSpPr/>
              <p:nvPr/>
            </p:nvSpPr>
            <p:spPr>
              <a:xfrm>
                <a:off x="6270178" y="2042768"/>
                <a:ext cx="318213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Rectangle 98"/>
              <p:cNvSpPr/>
              <p:nvPr/>
            </p:nvSpPr>
            <p:spPr>
              <a:xfrm>
                <a:off x="6270178" y="1663107"/>
                <a:ext cx="318213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Data Store</a:t>
                </a:r>
              </a:p>
            </p:txBody>
          </p:sp>
          <p:sp>
            <p:nvSpPr>
              <p:cNvPr id="100" name="Freeform 32"/>
              <p:cNvSpPr>
                <a:spLocks/>
              </p:cNvSpPr>
              <p:nvPr/>
            </p:nvSpPr>
            <p:spPr bwMode="auto">
              <a:xfrm rot="5400000">
                <a:off x="6359539"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1" name="TextBox 100"/>
              <p:cNvSpPr txBox="1"/>
              <p:nvPr/>
            </p:nvSpPr>
            <p:spPr>
              <a:xfrm>
                <a:off x="6396252"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4</a:t>
                </a:r>
              </a:p>
            </p:txBody>
          </p:sp>
          <p:grpSp>
            <p:nvGrpSpPr>
              <p:cNvPr id="102" name="Group 101"/>
              <p:cNvGrpSpPr/>
              <p:nvPr/>
            </p:nvGrpSpPr>
            <p:grpSpPr>
              <a:xfrm>
                <a:off x="6358808" y="2399257"/>
                <a:ext cx="3005351" cy="1657098"/>
                <a:chOff x="6344292" y="2458124"/>
                <a:chExt cx="3005351" cy="1657098"/>
              </a:xfrm>
            </p:grpSpPr>
            <p:grpSp>
              <p:nvGrpSpPr>
                <p:cNvPr id="103" name="Group 102"/>
                <p:cNvGrpSpPr/>
                <p:nvPr/>
              </p:nvGrpSpPr>
              <p:grpSpPr>
                <a:xfrm>
                  <a:off x="8369133" y="2490247"/>
                  <a:ext cx="510140" cy="689996"/>
                  <a:chOff x="5229160" y="3965008"/>
                  <a:chExt cx="510140" cy="689996"/>
                </a:xfrm>
              </p:grpSpPr>
              <p:sp>
                <p:nvSpPr>
                  <p:cNvPr id="127" name="TextBox 126"/>
                  <p:cNvSpPr txBox="1"/>
                  <p:nvPr/>
                </p:nvSpPr>
                <p:spPr>
                  <a:xfrm>
                    <a:off x="5229160" y="4421016"/>
                    <a:ext cx="510140"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Tables</a:t>
                    </a:r>
                  </a:p>
                </p:txBody>
              </p:sp>
              <p:grpSp>
                <p:nvGrpSpPr>
                  <p:cNvPr id="128" name="Group 10"/>
                  <p:cNvGrpSpPr>
                    <a:grpSpLocks noChangeAspect="1"/>
                  </p:cNvGrpSpPr>
                  <p:nvPr/>
                </p:nvGrpSpPr>
                <p:grpSpPr bwMode="auto">
                  <a:xfrm>
                    <a:off x="5257041" y="3965008"/>
                    <a:ext cx="454376" cy="388841"/>
                    <a:chOff x="5751" y="1482"/>
                    <a:chExt cx="312" cy="267"/>
                  </a:xfrm>
                  <a:solidFill>
                    <a:schemeClr val="bg1"/>
                  </a:solidFill>
                </p:grpSpPr>
                <p:sp>
                  <p:nvSpPr>
                    <p:cNvPr id="129" name="Freeform 11"/>
                    <p:cNvSpPr>
                      <a:spLocks noEditPoints="1"/>
                    </p:cNvSpPr>
                    <p:nvPr/>
                  </p:nvSpPr>
                  <p:spPr bwMode="auto">
                    <a:xfrm>
                      <a:off x="5840" y="1547"/>
                      <a:ext cx="131" cy="137"/>
                    </a:xfrm>
                    <a:custGeom>
                      <a:avLst/>
                      <a:gdLst>
                        <a:gd name="T0" fmla="*/ 373 w 463"/>
                        <a:gd name="T1" fmla="*/ 0 h 489"/>
                        <a:gd name="T2" fmla="*/ 29 w 463"/>
                        <a:gd name="T3" fmla="*/ 0 h 489"/>
                        <a:gd name="T4" fmla="*/ 0 w 463"/>
                        <a:gd name="T5" fmla="*/ 29 h 489"/>
                        <a:gd name="T6" fmla="*/ 0 w 463"/>
                        <a:gd name="T7" fmla="*/ 457 h 489"/>
                        <a:gd name="T8" fmla="*/ 29 w 463"/>
                        <a:gd name="T9" fmla="*/ 489 h 489"/>
                        <a:gd name="T10" fmla="*/ 434 w 463"/>
                        <a:gd name="T11" fmla="*/ 489 h 489"/>
                        <a:gd name="T12" fmla="*/ 463 w 463"/>
                        <a:gd name="T13" fmla="*/ 457 h 489"/>
                        <a:gd name="T14" fmla="*/ 463 w 463"/>
                        <a:gd name="T15" fmla="*/ 96 h 489"/>
                        <a:gd name="T16" fmla="*/ 370 w 463"/>
                        <a:gd name="T17" fmla="*/ 96 h 489"/>
                        <a:gd name="T18" fmla="*/ 370 w 463"/>
                        <a:gd name="T19" fmla="*/ 0 h 489"/>
                        <a:gd name="T20" fmla="*/ 373 w 463"/>
                        <a:gd name="T21" fmla="*/ 0 h 489"/>
                        <a:gd name="T22" fmla="*/ 361 w 463"/>
                        <a:gd name="T23" fmla="*/ 369 h 489"/>
                        <a:gd name="T24" fmla="*/ 102 w 463"/>
                        <a:gd name="T25" fmla="*/ 369 h 489"/>
                        <a:gd name="T26" fmla="*/ 102 w 463"/>
                        <a:gd name="T27" fmla="*/ 320 h 489"/>
                        <a:gd name="T28" fmla="*/ 361 w 463"/>
                        <a:gd name="T29" fmla="*/ 320 h 489"/>
                        <a:gd name="T30" fmla="*/ 361 w 463"/>
                        <a:gd name="T31" fmla="*/ 369 h 489"/>
                        <a:gd name="T32" fmla="*/ 361 w 463"/>
                        <a:gd name="T33" fmla="*/ 279 h 489"/>
                        <a:gd name="T34" fmla="*/ 102 w 463"/>
                        <a:gd name="T35" fmla="*/ 279 h 489"/>
                        <a:gd name="T36" fmla="*/ 102 w 463"/>
                        <a:gd name="T37" fmla="*/ 230 h 489"/>
                        <a:gd name="T38" fmla="*/ 361 w 463"/>
                        <a:gd name="T39" fmla="*/ 230 h 489"/>
                        <a:gd name="T40" fmla="*/ 361 w 463"/>
                        <a:gd name="T41" fmla="*/ 279 h 489"/>
                        <a:gd name="T42" fmla="*/ 361 w 463"/>
                        <a:gd name="T43" fmla="*/ 186 h 489"/>
                        <a:gd name="T44" fmla="*/ 102 w 463"/>
                        <a:gd name="T45" fmla="*/ 186 h 489"/>
                        <a:gd name="T46" fmla="*/ 102 w 463"/>
                        <a:gd name="T47" fmla="*/ 137 h 489"/>
                        <a:gd name="T48" fmla="*/ 361 w 463"/>
                        <a:gd name="T49" fmla="*/ 137 h 489"/>
                        <a:gd name="T50" fmla="*/ 361 w 463"/>
                        <a:gd name="T51" fmla="*/ 18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489">
                          <a:moveTo>
                            <a:pt x="373" y="0"/>
                          </a:moveTo>
                          <a:lnTo>
                            <a:pt x="29" y="0"/>
                          </a:lnTo>
                          <a:cubicBezTo>
                            <a:pt x="12" y="0"/>
                            <a:pt x="0" y="15"/>
                            <a:pt x="0" y="29"/>
                          </a:cubicBezTo>
                          <a:lnTo>
                            <a:pt x="0" y="457"/>
                          </a:lnTo>
                          <a:cubicBezTo>
                            <a:pt x="0" y="474"/>
                            <a:pt x="15" y="489"/>
                            <a:pt x="29" y="489"/>
                          </a:cubicBezTo>
                          <a:lnTo>
                            <a:pt x="434" y="489"/>
                          </a:lnTo>
                          <a:cubicBezTo>
                            <a:pt x="451" y="489"/>
                            <a:pt x="463" y="474"/>
                            <a:pt x="463" y="457"/>
                          </a:cubicBezTo>
                          <a:lnTo>
                            <a:pt x="463" y="96"/>
                          </a:lnTo>
                          <a:lnTo>
                            <a:pt x="370" y="96"/>
                          </a:lnTo>
                          <a:lnTo>
                            <a:pt x="370" y="0"/>
                          </a:lnTo>
                          <a:lnTo>
                            <a:pt x="373" y="0"/>
                          </a:lnTo>
                          <a:close/>
                          <a:moveTo>
                            <a:pt x="361" y="369"/>
                          </a:moveTo>
                          <a:lnTo>
                            <a:pt x="102" y="369"/>
                          </a:lnTo>
                          <a:lnTo>
                            <a:pt x="102" y="320"/>
                          </a:lnTo>
                          <a:lnTo>
                            <a:pt x="361" y="320"/>
                          </a:lnTo>
                          <a:lnTo>
                            <a:pt x="361" y="369"/>
                          </a:lnTo>
                          <a:close/>
                          <a:moveTo>
                            <a:pt x="361" y="279"/>
                          </a:moveTo>
                          <a:lnTo>
                            <a:pt x="102" y="279"/>
                          </a:lnTo>
                          <a:lnTo>
                            <a:pt x="102" y="230"/>
                          </a:lnTo>
                          <a:lnTo>
                            <a:pt x="361" y="230"/>
                          </a:lnTo>
                          <a:lnTo>
                            <a:pt x="361" y="279"/>
                          </a:lnTo>
                          <a:close/>
                          <a:moveTo>
                            <a:pt x="361" y="186"/>
                          </a:moveTo>
                          <a:lnTo>
                            <a:pt x="102" y="186"/>
                          </a:lnTo>
                          <a:lnTo>
                            <a:pt x="102" y="137"/>
                          </a:lnTo>
                          <a:lnTo>
                            <a:pt x="361" y="137"/>
                          </a:lnTo>
                          <a:lnTo>
                            <a:pt x="361" y="186"/>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Freeform 12"/>
                    <p:cNvSpPr>
                      <a:spLocks noEditPoints="1"/>
                    </p:cNvSpPr>
                    <p:nvPr/>
                  </p:nvSpPr>
                  <p:spPr bwMode="auto">
                    <a:xfrm>
                      <a:off x="5751" y="1482"/>
                      <a:ext cx="312" cy="267"/>
                    </a:xfrm>
                    <a:custGeom>
                      <a:avLst/>
                      <a:gdLst>
                        <a:gd name="T0" fmla="*/ 826 w 1102"/>
                        <a:gd name="T1" fmla="*/ 0 h 954"/>
                        <a:gd name="T2" fmla="*/ 277 w 1102"/>
                        <a:gd name="T3" fmla="*/ 0 h 954"/>
                        <a:gd name="T4" fmla="*/ 0 w 1102"/>
                        <a:gd name="T5" fmla="*/ 477 h 954"/>
                        <a:gd name="T6" fmla="*/ 277 w 1102"/>
                        <a:gd name="T7" fmla="*/ 954 h 954"/>
                        <a:gd name="T8" fmla="*/ 826 w 1102"/>
                        <a:gd name="T9" fmla="*/ 954 h 954"/>
                        <a:gd name="T10" fmla="*/ 1102 w 1102"/>
                        <a:gd name="T11" fmla="*/ 477 h 954"/>
                        <a:gd name="T12" fmla="*/ 826 w 1102"/>
                        <a:gd name="T13" fmla="*/ 0 h 954"/>
                        <a:gd name="T14" fmla="*/ 754 w 1102"/>
                        <a:gd name="T15" fmla="*/ 768 h 954"/>
                        <a:gd name="T16" fmla="*/ 349 w 1102"/>
                        <a:gd name="T17" fmla="*/ 768 h 954"/>
                        <a:gd name="T18" fmla="*/ 271 w 1102"/>
                        <a:gd name="T19" fmla="*/ 690 h 954"/>
                        <a:gd name="T20" fmla="*/ 271 w 1102"/>
                        <a:gd name="T21" fmla="*/ 262 h 954"/>
                        <a:gd name="T22" fmla="*/ 349 w 1102"/>
                        <a:gd name="T23" fmla="*/ 184 h 954"/>
                        <a:gd name="T24" fmla="*/ 716 w 1102"/>
                        <a:gd name="T25" fmla="*/ 184 h 954"/>
                        <a:gd name="T26" fmla="*/ 832 w 1102"/>
                        <a:gd name="T27" fmla="*/ 300 h 954"/>
                        <a:gd name="T28" fmla="*/ 832 w 1102"/>
                        <a:gd name="T29" fmla="*/ 690 h 954"/>
                        <a:gd name="T30" fmla="*/ 754 w 1102"/>
                        <a:gd name="T3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2" h="954">
                          <a:moveTo>
                            <a:pt x="826" y="0"/>
                          </a:moveTo>
                          <a:lnTo>
                            <a:pt x="277" y="0"/>
                          </a:lnTo>
                          <a:lnTo>
                            <a:pt x="0" y="477"/>
                          </a:lnTo>
                          <a:lnTo>
                            <a:pt x="277" y="954"/>
                          </a:lnTo>
                          <a:lnTo>
                            <a:pt x="826" y="954"/>
                          </a:lnTo>
                          <a:lnTo>
                            <a:pt x="1102" y="477"/>
                          </a:lnTo>
                          <a:lnTo>
                            <a:pt x="826" y="0"/>
                          </a:lnTo>
                          <a:close/>
                          <a:moveTo>
                            <a:pt x="754" y="768"/>
                          </a:moveTo>
                          <a:lnTo>
                            <a:pt x="349" y="768"/>
                          </a:lnTo>
                          <a:cubicBezTo>
                            <a:pt x="306" y="768"/>
                            <a:pt x="271" y="733"/>
                            <a:pt x="271" y="690"/>
                          </a:cubicBezTo>
                          <a:lnTo>
                            <a:pt x="271" y="262"/>
                          </a:lnTo>
                          <a:cubicBezTo>
                            <a:pt x="271" y="219"/>
                            <a:pt x="306" y="184"/>
                            <a:pt x="349" y="184"/>
                          </a:cubicBezTo>
                          <a:lnTo>
                            <a:pt x="716" y="184"/>
                          </a:lnTo>
                          <a:lnTo>
                            <a:pt x="832" y="300"/>
                          </a:lnTo>
                          <a:lnTo>
                            <a:pt x="832" y="690"/>
                          </a:lnTo>
                          <a:cubicBezTo>
                            <a:pt x="832" y="733"/>
                            <a:pt x="797" y="768"/>
                            <a:pt x="754" y="76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04" name="Group 103"/>
                <p:cNvGrpSpPr/>
                <p:nvPr/>
              </p:nvGrpSpPr>
              <p:grpSpPr>
                <a:xfrm>
                  <a:off x="7482659" y="2458124"/>
                  <a:ext cx="708271" cy="722119"/>
                  <a:chOff x="4186650" y="3932885"/>
                  <a:chExt cx="708271" cy="722119"/>
                </a:xfrm>
              </p:grpSpPr>
              <p:pic>
                <p:nvPicPr>
                  <p:cNvPr id="125" name="Picture 124"/>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4302057" y="3932885"/>
                    <a:ext cx="453661" cy="453661"/>
                  </a:xfrm>
                  <a:prstGeom prst="rect">
                    <a:avLst/>
                  </a:prstGeom>
                </p:spPr>
              </p:pic>
              <p:sp>
                <p:nvSpPr>
                  <p:cNvPr id="126" name="TextBox 125"/>
                  <p:cNvSpPr txBox="1"/>
                  <p:nvPr/>
                </p:nvSpPr>
                <p:spPr>
                  <a:xfrm>
                    <a:off x="4186650" y="4421016"/>
                    <a:ext cx="708271"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Azure Files</a:t>
                    </a:r>
                  </a:p>
                </p:txBody>
              </p:sp>
            </p:grpSp>
            <p:grpSp>
              <p:nvGrpSpPr>
                <p:cNvPr id="105" name="Group 104"/>
                <p:cNvGrpSpPr/>
                <p:nvPr/>
              </p:nvGrpSpPr>
              <p:grpSpPr>
                <a:xfrm>
                  <a:off x="6536182" y="2490247"/>
                  <a:ext cx="804451" cy="689996"/>
                  <a:chOff x="3229733" y="3965008"/>
                  <a:chExt cx="804451" cy="689996"/>
                </a:xfrm>
              </p:grpSpPr>
              <p:grpSp>
                <p:nvGrpSpPr>
                  <p:cNvPr id="119" name="Group 118"/>
                  <p:cNvGrpSpPr/>
                  <p:nvPr/>
                </p:nvGrpSpPr>
                <p:grpSpPr>
                  <a:xfrm>
                    <a:off x="3403566" y="3965008"/>
                    <a:ext cx="456785" cy="393780"/>
                    <a:chOff x="3366586" y="3915246"/>
                    <a:chExt cx="456785" cy="393780"/>
                  </a:xfrm>
                </p:grpSpPr>
                <p:sp>
                  <p:nvSpPr>
                    <p:cNvPr id="121" name="Freeform 23"/>
                    <p:cNvSpPr>
                      <a:spLocks noEditPoints="1"/>
                    </p:cNvSpPr>
                    <p:nvPr/>
                  </p:nvSpPr>
                  <p:spPr bwMode="auto">
                    <a:xfrm>
                      <a:off x="3366586" y="3915246"/>
                      <a:ext cx="456785" cy="393780"/>
                    </a:xfrm>
                    <a:custGeom>
                      <a:avLst/>
                      <a:gdLst>
                        <a:gd name="T0" fmla="*/ 826 w 1102"/>
                        <a:gd name="T1" fmla="*/ 0 h 954"/>
                        <a:gd name="T2" fmla="*/ 276 w 1102"/>
                        <a:gd name="T3" fmla="*/ 0 h 954"/>
                        <a:gd name="T4" fmla="*/ 0 w 1102"/>
                        <a:gd name="T5" fmla="*/ 477 h 954"/>
                        <a:gd name="T6" fmla="*/ 276 w 1102"/>
                        <a:gd name="T7" fmla="*/ 954 h 954"/>
                        <a:gd name="T8" fmla="*/ 826 w 1102"/>
                        <a:gd name="T9" fmla="*/ 954 h 954"/>
                        <a:gd name="T10" fmla="*/ 1102 w 1102"/>
                        <a:gd name="T11" fmla="*/ 477 h 954"/>
                        <a:gd name="T12" fmla="*/ 826 w 1102"/>
                        <a:gd name="T13" fmla="*/ 0 h 954"/>
                        <a:gd name="T14" fmla="*/ 828 w 1102"/>
                        <a:gd name="T15" fmla="*/ 690 h 954"/>
                        <a:gd name="T16" fmla="*/ 753 w 1102"/>
                        <a:gd name="T17" fmla="*/ 765 h 954"/>
                        <a:gd name="T18" fmla="*/ 349 w 1102"/>
                        <a:gd name="T19" fmla="*/ 765 h 954"/>
                        <a:gd name="T20" fmla="*/ 274 w 1102"/>
                        <a:gd name="T21" fmla="*/ 690 h 954"/>
                        <a:gd name="T22" fmla="*/ 274 w 1102"/>
                        <a:gd name="T23" fmla="*/ 264 h 954"/>
                        <a:gd name="T24" fmla="*/ 349 w 1102"/>
                        <a:gd name="T25" fmla="*/ 190 h 954"/>
                        <a:gd name="T26" fmla="*/ 649 w 1102"/>
                        <a:gd name="T27" fmla="*/ 190 h 954"/>
                        <a:gd name="T28" fmla="*/ 704 w 1102"/>
                        <a:gd name="T29" fmla="*/ 190 h 954"/>
                        <a:gd name="T30" fmla="*/ 713 w 1102"/>
                        <a:gd name="T31" fmla="*/ 190 h 954"/>
                        <a:gd name="T32" fmla="*/ 828 w 1102"/>
                        <a:gd name="T33" fmla="*/ 303 h 954"/>
                        <a:gd name="T34" fmla="*/ 828 w 1102"/>
                        <a:gd name="T35" fmla="*/ 69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2" h="954">
                          <a:moveTo>
                            <a:pt x="826" y="0"/>
                          </a:moveTo>
                          <a:lnTo>
                            <a:pt x="276" y="0"/>
                          </a:lnTo>
                          <a:lnTo>
                            <a:pt x="0" y="477"/>
                          </a:lnTo>
                          <a:lnTo>
                            <a:pt x="276" y="954"/>
                          </a:lnTo>
                          <a:lnTo>
                            <a:pt x="826" y="954"/>
                          </a:lnTo>
                          <a:lnTo>
                            <a:pt x="1102" y="477"/>
                          </a:lnTo>
                          <a:lnTo>
                            <a:pt x="826" y="0"/>
                          </a:lnTo>
                          <a:close/>
                          <a:moveTo>
                            <a:pt x="828" y="690"/>
                          </a:moveTo>
                          <a:cubicBezTo>
                            <a:pt x="828" y="731"/>
                            <a:pt x="794" y="765"/>
                            <a:pt x="753" y="765"/>
                          </a:cubicBezTo>
                          <a:lnTo>
                            <a:pt x="349" y="765"/>
                          </a:lnTo>
                          <a:cubicBezTo>
                            <a:pt x="307" y="765"/>
                            <a:pt x="274" y="731"/>
                            <a:pt x="274" y="690"/>
                          </a:cubicBezTo>
                          <a:lnTo>
                            <a:pt x="274" y="264"/>
                          </a:lnTo>
                          <a:cubicBezTo>
                            <a:pt x="274" y="223"/>
                            <a:pt x="307" y="190"/>
                            <a:pt x="349" y="190"/>
                          </a:cubicBezTo>
                          <a:lnTo>
                            <a:pt x="649" y="190"/>
                          </a:lnTo>
                          <a:cubicBezTo>
                            <a:pt x="678" y="190"/>
                            <a:pt x="704" y="190"/>
                            <a:pt x="704" y="190"/>
                          </a:cubicBezTo>
                          <a:lnTo>
                            <a:pt x="713" y="190"/>
                          </a:lnTo>
                          <a:lnTo>
                            <a:pt x="828" y="303"/>
                          </a:lnTo>
                          <a:lnTo>
                            <a:pt x="828" y="69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2" name="Freeform 24"/>
                    <p:cNvSpPr>
                      <a:spLocks/>
                    </p:cNvSpPr>
                    <p:nvPr/>
                  </p:nvSpPr>
                  <p:spPr bwMode="auto">
                    <a:xfrm>
                      <a:off x="3558024" y="4134551"/>
                      <a:ext cx="19386" cy="47254"/>
                    </a:xfrm>
                    <a:custGeom>
                      <a:avLst/>
                      <a:gdLst>
                        <a:gd name="T0" fmla="*/ 47 w 49"/>
                        <a:gd name="T1" fmla="*/ 23 h 115"/>
                        <a:gd name="T2" fmla="*/ 44 w 49"/>
                        <a:gd name="T3" fmla="*/ 12 h 115"/>
                        <a:gd name="T4" fmla="*/ 39 w 49"/>
                        <a:gd name="T5" fmla="*/ 5 h 115"/>
                        <a:gd name="T6" fmla="*/ 33 w 49"/>
                        <a:gd name="T7" fmla="*/ 1 h 115"/>
                        <a:gd name="T8" fmla="*/ 25 w 49"/>
                        <a:gd name="T9" fmla="*/ 0 h 115"/>
                        <a:gd name="T10" fmla="*/ 13 w 49"/>
                        <a:gd name="T11" fmla="*/ 3 h 115"/>
                        <a:gd name="T12" fmla="*/ 5 w 49"/>
                        <a:gd name="T13" fmla="*/ 14 h 115"/>
                        <a:gd name="T14" fmla="*/ 1 w 49"/>
                        <a:gd name="T15" fmla="*/ 32 h 115"/>
                        <a:gd name="T16" fmla="*/ 0 w 49"/>
                        <a:gd name="T17" fmla="*/ 57 h 115"/>
                        <a:gd name="T18" fmla="*/ 1 w 49"/>
                        <a:gd name="T19" fmla="*/ 85 h 115"/>
                        <a:gd name="T20" fmla="*/ 6 w 49"/>
                        <a:gd name="T21" fmla="*/ 103 h 115"/>
                        <a:gd name="T22" fmla="*/ 13 w 49"/>
                        <a:gd name="T23" fmla="*/ 113 h 115"/>
                        <a:gd name="T24" fmla="*/ 24 w 49"/>
                        <a:gd name="T25" fmla="*/ 115 h 115"/>
                        <a:gd name="T26" fmla="*/ 33 w 49"/>
                        <a:gd name="T27" fmla="*/ 114 h 115"/>
                        <a:gd name="T28" fmla="*/ 40 w 49"/>
                        <a:gd name="T29" fmla="*/ 109 h 115"/>
                        <a:gd name="T30" fmla="*/ 44 w 49"/>
                        <a:gd name="T31" fmla="*/ 101 h 115"/>
                        <a:gd name="T32" fmla="*/ 47 w 49"/>
                        <a:gd name="T33" fmla="*/ 90 h 115"/>
                        <a:gd name="T34" fmla="*/ 49 w 49"/>
                        <a:gd name="T35" fmla="*/ 76 h 115"/>
                        <a:gd name="T36" fmla="*/ 49 w 49"/>
                        <a:gd name="T37" fmla="*/ 59 h 115"/>
                        <a:gd name="T38" fmla="*/ 49 w 49"/>
                        <a:gd name="T39" fmla="*/ 38 h 115"/>
                        <a:gd name="T40" fmla="*/ 47 w 49"/>
                        <a:gd name="T41"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5">
                          <a:moveTo>
                            <a:pt x="47" y="23"/>
                          </a:moveTo>
                          <a:cubicBezTo>
                            <a:pt x="46" y="18"/>
                            <a:pt x="45" y="15"/>
                            <a:pt x="44" y="12"/>
                          </a:cubicBezTo>
                          <a:cubicBezTo>
                            <a:pt x="42" y="9"/>
                            <a:pt x="41" y="6"/>
                            <a:pt x="39" y="5"/>
                          </a:cubicBezTo>
                          <a:cubicBezTo>
                            <a:pt x="37" y="3"/>
                            <a:pt x="35" y="2"/>
                            <a:pt x="33" y="1"/>
                          </a:cubicBezTo>
                          <a:cubicBezTo>
                            <a:pt x="30" y="0"/>
                            <a:pt x="28" y="0"/>
                            <a:pt x="25" y="0"/>
                          </a:cubicBezTo>
                          <a:cubicBezTo>
                            <a:pt x="20" y="0"/>
                            <a:pt x="16" y="1"/>
                            <a:pt x="13" y="3"/>
                          </a:cubicBezTo>
                          <a:cubicBezTo>
                            <a:pt x="10" y="6"/>
                            <a:pt x="7" y="9"/>
                            <a:pt x="5" y="14"/>
                          </a:cubicBezTo>
                          <a:cubicBezTo>
                            <a:pt x="3" y="19"/>
                            <a:pt x="2" y="25"/>
                            <a:pt x="1" y="32"/>
                          </a:cubicBezTo>
                          <a:cubicBezTo>
                            <a:pt x="0" y="39"/>
                            <a:pt x="0" y="47"/>
                            <a:pt x="0" y="57"/>
                          </a:cubicBezTo>
                          <a:cubicBezTo>
                            <a:pt x="0" y="68"/>
                            <a:pt x="1" y="78"/>
                            <a:pt x="1" y="85"/>
                          </a:cubicBezTo>
                          <a:cubicBezTo>
                            <a:pt x="2" y="93"/>
                            <a:pt x="4" y="99"/>
                            <a:pt x="6" y="103"/>
                          </a:cubicBezTo>
                          <a:cubicBezTo>
                            <a:pt x="8" y="108"/>
                            <a:pt x="10" y="111"/>
                            <a:pt x="13" y="113"/>
                          </a:cubicBezTo>
                          <a:cubicBezTo>
                            <a:pt x="16" y="114"/>
                            <a:pt x="20" y="115"/>
                            <a:pt x="24" y="115"/>
                          </a:cubicBezTo>
                          <a:cubicBezTo>
                            <a:pt x="28" y="115"/>
                            <a:pt x="31" y="115"/>
                            <a:pt x="33" y="114"/>
                          </a:cubicBezTo>
                          <a:cubicBezTo>
                            <a:pt x="36" y="113"/>
                            <a:pt x="38" y="111"/>
                            <a:pt x="40" y="109"/>
                          </a:cubicBezTo>
                          <a:cubicBezTo>
                            <a:pt x="42" y="107"/>
                            <a:pt x="43" y="104"/>
                            <a:pt x="44" y="101"/>
                          </a:cubicBezTo>
                          <a:cubicBezTo>
                            <a:pt x="46" y="98"/>
                            <a:pt x="47" y="94"/>
                            <a:pt x="47" y="90"/>
                          </a:cubicBezTo>
                          <a:cubicBezTo>
                            <a:pt x="48" y="86"/>
                            <a:pt x="49" y="81"/>
                            <a:pt x="49" y="76"/>
                          </a:cubicBezTo>
                          <a:cubicBezTo>
                            <a:pt x="49" y="71"/>
                            <a:pt x="49" y="65"/>
                            <a:pt x="49" y="59"/>
                          </a:cubicBezTo>
                          <a:cubicBezTo>
                            <a:pt x="49" y="51"/>
                            <a:pt x="49" y="44"/>
                            <a:pt x="49" y="38"/>
                          </a:cubicBezTo>
                          <a:cubicBezTo>
                            <a:pt x="49" y="32"/>
                            <a:pt x="48" y="27"/>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3" name="Freeform 25"/>
                    <p:cNvSpPr>
                      <a:spLocks/>
                    </p:cNvSpPr>
                    <p:nvPr/>
                  </p:nvSpPr>
                  <p:spPr bwMode="auto">
                    <a:xfrm>
                      <a:off x="3611336" y="4042467"/>
                      <a:ext cx="20598" cy="48465"/>
                    </a:xfrm>
                    <a:custGeom>
                      <a:avLst/>
                      <a:gdLst>
                        <a:gd name="T0" fmla="*/ 47 w 49"/>
                        <a:gd name="T1" fmla="*/ 23 h 116"/>
                        <a:gd name="T2" fmla="*/ 44 w 49"/>
                        <a:gd name="T3" fmla="*/ 12 h 116"/>
                        <a:gd name="T4" fmla="*/ 39 w 49"/>
                        <a:gd name="T5" fmla="*/ 5 h 116"/>
                        <a:gd name="T6" fmla="*/ 33 w 49"/>
                        <a:gd name="T7" fmla="*/ 1 h 116"/>
                        <a:gd name="T8" fmla="*/ 25 w 49"/>
                        <a:gd name="T9" fmla="*/ 0 h 116"/>
                        <a:gd name="T10" fmla="*/ 13 w 49"/>
                        <a:gd name="T11" fmla="*/ 4 h 116"/>
                        <a:gd name="T12" fmla="*/ 5 w 49"/>
                        <a:gd name="T13" fmla="*/ 15 h 116"/>
                        <a:gd name="T14" fmla="*/ 1 w 49"/>
                        <a:gd name="T15" fmla="*/ 32 h 116"/>
                        <a:gd name="T16" fmla="*/ 0 w 49"/>
                        <a:gd name="T17" fmla="*/ 57 h 116"/>
                        <a:gd name="T18" fmla="*/ 1 w 49"/>
                        <a:gd name="T19" fmla="*/ 86 h 116"/>
                        <a:gd name="T20" fmla="*/ 6 w 49"/>
                        <a:gd name="T21" fmla="*/ 104 h 116"/>
                        <a:gd name="T22" fmla="*/ 13 w 49"/>
                        <a:gd name="T23" fmla="*/ 113 h 116"/>
                        <a:gd name="T24" fmla="*/ 25 w 49"/>
                        <a:gd name="T25" fmla="*/ 116 h 116"/>
                        <a:gd name="T26" fmla="*/ 33 w 49"/>
                        <a:gd name="T27" fmla="*/ 114 h 116"/>
                        <a:gd name="T28" fmla="*/ 40 w 49"/>
                        <a:gd name="T29" fmla="*/ 110 h 116"/>
                        <a:gd name="T30" fmla="*/ 44 w 49"/>
                        <a:gd name="T31" fmla="*/ 102 h 116"/>
                        <a:gd name="T32" fmla="*/ 47 w 49"/>
                        <a:gd name="T33" fmla="*/ 91 h 116"/>
                        <a:gd name="T34" fmla="*/ 49 w 49"/>
                        <a:gd name="T35" fmla="*/ 77 h 116"/>
                        <a:gd name="T36" fmla="*/ 49 w 49"/>
                        <a:gd name="T37" fmla="*/ 59 h 116"/>
                        <a:gd name="T38" fmla="*/ 49 w 49"/>
                        <a:gd name="T39" fmla="*/ 39 h 116"/>
                        <a:gd name="T40" fmla="*/ 47 w 49"/>
                        <a:gd name="T41"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16">
                          <a:moveTo>
                            <a:pt x="47" y="23"/>
                          </a:moveTo>
                          <a:cubicBezTo>
                            <a:pt x="46" y="19"/>
                            <a:pt x="45" y="15"/>
                            <a:pt x="44" y="12"/>
                          </a:cubicBezTo>
                          <a:cubicBezTo>
                            <a:pt x="42" y="9"/>
                            <a:pt x="41" y="7"/>
                            <a:pt x="39" y="5"/>
                          </a:cubicBezTo>
                          <a:cubicBezTo>
                            <a:pt x="37" y="3"/>
                            <a:pt x="35" y="2"/>
                            <a:pt x="33" y="1"/>
                          </a:cubicBezTo>
                          <a:cubicBezTo>
                            <a:pt x="30" y="1"/>
                            <a:pt x="28" y="0"/>
                            <a:pt x="25" y="0"/>
                          </a:cubicBezTo>
                          <a:cubicBezTo>
                            <a:pt x="20" y="0"/>
                            <a:pt x="16" y="1"/>
                            <a:pt x="13" y="4"/>
                          </a:cubicBezTo>
                          <a:cubicBezTo>
                            <a:pt x="10" y="6"/>
                            <a:pt x="7" y="10"/>
                            <a:pt x="5" y="15"/>
                          </a:cubicBezTo>
                          <a:cubicBezTo>
                            <a:pt x="3" y="19"/>
                            <a:pt x="2" y="25"/>
                            <a:pt x="1" y="32"/>
                          </a:cubicBezTo>
                          <a:cubicBezTo>
                            <a:pt x="0" y="39"/>
                            <a:pt x="0" y="48"/>
                            <a:pt x="0" y="57"/>
                          </a:cubicBezTo>
                          <a:cubicBezTo>
                            <a:pt x="0" y="69"/>
                            <a:pt x="1" y="78"/>
                            <a:pt x="1" y="86"/>
                          </a:cubicBezTo>
                          <a:cubicBezTo>
                            <a:pt x="2" y="93"/>
                            <a:pt x="4" y="99"/>
                            <a:pt x="6" y="104"/>
                          </a:cubicBezTo>
                          <a:cubicBezTo>
                            <a:pt x="8" y="108"/>
                            <a:pt x="10" y="111"/>
                            <a:pt x="13" y="113"/>
                          </a:cubicBezTo>
                          <a:cubicBezTo>
                            <a:pt x="16" y="115"/>
                            <a:pt x="20" y="116"/>
                            <a:pt x="25" y="116"/>
                          </a:cubicBezTo>
                          <a:cubicBezTo>
                            <a:pt x="28" y="116"/>
                            <a:pt x="31" y="115"/>
                            <a:pt x="33" y="114"/>
                          </a:cubicBezTo>
                          <a:cubicBezTo>
                            <a:pt x="36" y="113"/>
                            <a:pt x="38" y="112"/>
                            <a:pt x="40" y="110"/>
                          </a:cubicBezTo>
                          <a:cubicBezTo>
                            <a:pt x="42" y="108"/>
                            <a:pt x="43" y="105"/>
                            <a:pt x="44" y="102"/>
                          </a:cubicBezTo>
                          <a:cubicBezTo>
                            <a:pt x="46" y="99"/>
                            <a:pt x="47" y="95"/>
                            <a:pt x="47" y="91"/>
                          </a:cubicBezTo>
                          <a:cubicBezTo>
                            <a:pt x="48" y="87"/>
                            <a:pt x="49" y="82"/>
                            <a:pt x="49" y="77"/>
                          </a:cubicBezTo>
                          <a:cubicBezTo>
                            <a:pt x="49" y="71"/>
                            <a:pt x="49" y="66"/>
                            <a:pt x="49" y="59"/>
                          </a:cubicBezTo>
                          <a:cubicBezTo>
                            <a:pt x="49" y="51"/>
                            <a:pt x="49" y="45"/>
                            <a:pt x="49" y="39"/>
                          </a:cubicBezTo>
                          <a:cubicBezTo>
                            <a:pt x="49" y="33"/>
                            <a:pt x="48" y="28"/>
                            <a:pt x="47" y="23"/>
                          </a:cubicBezTo>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Freeform 26"/>
                    <p:cNvSpPr>
                      <a:spLocks noEditPoints="1"/>
                    </p:cNvSpPr>
                    <p:nvPr/>
                  </p:nvSpPr>
                  <p:spPr bwMode="auto">
                    <a:xfrm>
                      <a:off x="3497442" y="4010965"/>
                      <a:ext cx="195073" cy="203554"/>
                    </a:xfrm>
                    <a:custGeom>
                      <a:avLst/>
                      <a:gdLst>
                        <a:gd name="T0" fmla="*/ 333 w 472"/>
                        <a:gd name="T1" fmla="*/ 0 h 494"/>
                        <a:gd name="T2" fmla="*/ 0 w 472"/>
                        <a:gd name="T3" fmla="*/ 34 h 494"/>
                        <a:gd name="T4" fmla="*/ 33 w 472"/>
                        <a:gd name="T5" fmla="*/ 494 h 494"/>
                        <a:gd name="T6" fmla="*/ 472 w 472"/>
                        <a:gd name="T7" fmla="*/ 460 h 494"/>
                        <a:gd name="T8" fmla="*/ 380 w 472"/>
                        <a:gd name="T9" fmla="*/ 94 h 494"/>
                        <a:gd name="T10" fmla="*/ 380 w 472"/>
                        <a:gd name="T11" fmla="*/ 1 h 494"/>
                        <a:gd name="T12" fmla="*/ 125 w 472"/>
                        <a:gd name="T13" fmla="*/ 82 h 494"/>
                        <a:gd name="T14" fmla="*/ 129 w 472"/>
                        <a:gd name="T15" fmla="*/ 78 h 494"/>
                        <a:gd name="T16" fmla="*/ 165 w 472"/>
                        <a:gd name="T17" fmla="*/ 55 h 494"/>
                        <a:gd name="T18" fmla="*/ 172 w 472"/>
                        <a:gd name="T19" fmla="*/ 54 h 494"/>
                        <a:gd name="T20" fmla="*/ 186 w 472"/>
                        <a:gd name="T21" fmla="*/ 54 h 494"/>
                        <a:gd name="T22" fmla="*/ 192 w 472"/>
                        <a:gd name="T23" fmla="*/ 56 h 494"/>
                        <a:gd name="T24" fmla="*/ 193 w 472"/>
                        <a:gd name="T25" fmla="*/ 192 h 494"/>
                        <a:gd name="T26" fmla="*/ 221 w 472"/>
                        <a:gd name="T27" fmla="*/ 192 h 494"/>
                        <a:gd name="T28" fmla="*/ 224 w 472"/>
                        <a:gd name="T29" fmla="*/ 199 h 494"/>
                        <a:gd name="T30" fmla="*/ 224 w 472"/>
                        <a:gd name="T31" fmla="*/ 211 h 494"/>
                        <a:gd name="T32" fmla="*/ 221 w 472"/>
                        <a:gd name="T33" fmla="*/ 217 h 494"/>
                        <a:gd name="T34" fmla="*/ 130 w 472"/>
                        <a:gd name="T35" fmla="*/ 217 h 494"/>
                        <a:gd name="T36" fmla="*/ 126 w 472"/>
                        <a:gd name="T37" fmla="*/ 215 h 494"/>
                        <a:gd name="T38" fmla="*/ 125 w 472"/>
                        <a:gd name="T39" fmla="*/ 205 h 494"/>
                        <a:gd name="T40" fmla="*/ 126 w 472"/>
                        <a:gd name="T41" fmla="*/ 195 h 494"/>
                        <a:gd name="T42" fmla="*/ 130 w 472"/>
                        <a:gd name="T43" fmla="*/ 192 h 494"/>
                        <a:gd name="T44" fmla="*/ 160 w 472"/>
                        <a:gd name="T45" fmla="*/ 86 h 494"/>
                        <a:gd name="T46" fmla="*/ 129 w 472"/>
                        <a:gd name="T47" fmla="*/ 102 h 494"/>
                        <a:gd name="T48" fmla="*/ 125 w 472"/>
                        <a:gd name="T49" fmla="*/ 98 h 494"/>
                        <a:gd name="T50" fmla="*/ 124 w 472"/>
                        <a:gd name="T51" fmla="*/ 86 h 494"/>
                        <a:gd name="T52" fmla="*/ 215 w 472"/>
                        <a:gd name="T53" fmla="*/ 420 h 494"/>
                        <a:gd name="T54" fmla="*/ 169 w 472"/>
                        <a:gd name="T55" fmla="*/ 442 h 494"/>
                        <a:gd name="T56" fmla="*/ 124 w 472"/>
                        <a:gd name="T57" fmla="*/ 420 h 494"/>
                        <a:gd name="T58" fmla="*/ 113 w 472"/>
                        <a:gd name="T59" fmla="*/ 359 h 494"/>
                        <a:gd name="T60" fmla="*/ 126 w 472"/>
                        <a:gd name="T61" fmla="*/ 297 h 494"/>
                        <a:gd name="T62" fmla="*/ 172 w 472"/>
                        <a:gd name="T63" fmla="*/ 275 h 494"/>
                        <a:gd name="T64" fmla="*/ 217 w 472"/>
                        <a:gd name="T65" fmla="*/ 297 h 494"/>
                        <a:gd name="T66" fmla="*/ 229 w 472"/>
                        <a:gd name="T67" fmla="*/ 358 h 494"/>
                        <a:gd name="T68" fmla="*/ 354 w 472"/>
                        <a:gd name="T69" fmla="*/ 433 h 494"/>
                        <a:gd name="T70" fmla="*/ 351 w 472"/>
                        <a:gd name="T71" fmla="*/ 439 h 494"/>
                        <a:gd name="T72" fmla="*/ 260 w 472"/>
                        <a:gd name="T73" fmla="*/ 440 h 494"/>
                        <a:gd name="T74" fmla="*/ 256 w 472"/>
                        <a:gd name="T75" fmla="*/ 437 h 494"/>
                        <a:gd name="T76" fmla="*/ 255 w 472"/>
                        <a:gd name="T77" fmla="*/ 427 h 494"/>
                        <a:gd name="T78" fmla="*/ 256 w 472"/>
                        <a:gd name="T79" fmla="*/ 417 h 494"/>
                        <a:gd name="T80" fmla="*/ 260 w 472"/>
                        <a:gd name="T81" fmla="*/ 414 h 494"/>
                        <a:gd name="T82" fmla="*/ 290 w 472"/>
                        <a:gd name="T83" fmla="*/ 309 h 494"/>
                        <a:gd name="T84" fmla="*/ 259 w 472"/>
                        <a:gd name="T85" fmla="*/ 325 h 494"/>
                        <a:gd name="T86" fmla="*/ 255 w 472"/>
                        <a:gd name="T87" fmla="*/ 320 h 494"/>
                        <a:gd name="T88" fmla="*/ 254 w 472"/>
                        <a:gd name="T89" fmla="*/ 308 h 494"/>
                        <a:gd name="T90" fmla="*/ 256 w 472"/>
                        <a:gd name="T91" fmla="*/ 302 h 494"/>
                        <a:gd name="T92" fmla="*/ 294 w 472"/>
                        <a:gd name="T93" fmla="*/ 278 h 494"/>
                        <a:gd name="T94" fmla="*/ 298 w 472"/>
                        <a:gd name="T95" fmla="*/ 277 h 494"/>
                        <a:gd name="T96" fmla="*/ 308 w 472"/>
                        <a:gd name="T97" fmla="*/ 276 h 494"/>
                        <a:gd name="T98" fmla="*/ 320 w 472"/>
                        <a:gd name="T99" fmla="*/ 277 h 494"/>
                        <a:gd name="T100" fmla="*/ 323 w 472"/>
                        <a:gd name="T101" fmla="*/ 280 h 494"/>
                        <a:gd name="T102" fmla="*/ 349 w 472"/>
                        <a:gd name="T103" fmla="*/ 414 h 494"/>
                        <a:gd name="T104" fmla="*/ 353 w 472"/>
                        <a:gd name="T105" fmla="*/ 417 h 494"/>
                        <a:gd name="T106" fmla="*/ 354 w 472"/>
                        <a:gd name="T107" fmla="*/ 427 h 494"/>
                        <a:gd name="T108" fmla="*/ 356 w 472"/>
                        <a:gd name="T109" fmla="*/ 171 h 494"/>
                        <a:gd name="T110" fmla="*/ 327 w 472"/>
                        <a:gd name="T111" fmla="*/ 214 h 494"/>
                        <a:gd name="T112" fmla="*/ 272 w 472"/>
                        <a:gd name="T113" fmla="*/ 214 h 494"/>
                        <a:gd name="T114" fmla="*/ 245 w 472"/>
                        <a:gd name="T115" fmla="*/ 172 h 494"/>
                        <a:gd name="T116" fmla="*/ 246 w 472"/>
                        <a:gd name="T117" fmla="*/ 102 h 494"/>
                        <a:gd name="T118" fmla="*/ 275 w 472"/>
                        <a:gd name="T119" fmla="*/ 58 h 494"/>
                        <a:gd name="T120" fmla="*/ 330 w 472"/>
                        <a:gd name="T121" fmla="*/ 58 h 494"/>
                        <a:gd name="T122" fmla="*/ 356 w 472"/>
                        <a:gd name="T123" fmla="*/ 101 h 494"/>
                        <a:gd name="T124" fmla="*/ 356 w 472"/>
                        <a:gd name="T125" fmla="*/ 1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494">
                          <a:moveTo>
                            <a:pt x="380" y="1"/>
                          </a:moveTo>
                          <a:cubicBezTo>
                            <a:pt x="370" y="0"/>
                            <a:pt x="352" y="0"/>
                            <a:pt x="333" y="0"/>
                          </a:cubicBezTo>
                          <a:lnTo>
                            <a:pt x="33" y="0"/>
                          </a:lnTo>
                          <a:cubicBezTo>
                            <a:pt x="15" y="0"/>
                            <a:pt x="0" y="16"/>
                            <a:pt x="0" y="34"/>
                          </a:cubicBezTo>
                          <a:lnTo>
                            <a:pt x="0" y="460"/>
                          </a:lnTo>
                          <a:cubicBezTo>
                            <a:pt x="0" y="479"/>
                            <a:pt x="15" y="494"/>
                            <a:pt x="33" y="494"/>
                          </a:cubicBezTo>
                          <a:lnTo>
                            <a:pt x="438" y="494"/>
                          </a:lnTo>
                          <a:cubicBezTo>
                            <a:pt x="457" y="494"/>
                            <a:pt x="472" y="479"/>
                            <a:pt x="472" y="460"/>
                          </a:cubicBezTo>
                          <a:lnTo>
                            <a:pt x="472" y="94"/>
                          </a:lnTo>
                          <a:lnTo>
                            <a:pt x="380" y="94"/>
                          </a:lnTo>
                          <a:lnTo>
                            <a:pt x="380" y="1"/>
                          </a:lnTo>
                          <a:lnTo>
                            <a:pt x="380" y="1"/>
                          </a:lnTo>
                          <a:close/>
                          <a:moveTo>
                            <a:pt x="124" y="86"/>
                          </a:moveTo>
                          <a:cubicBezTo>
                            <a:pt x="124" y="84"/>
                            <a:pt x="125" y="83"/>
                            <a:pt x="125" y="82"/>
                          </a:cubicBezTo>
                          <a:cubicBezTo>
                            <a:pt x="125" y="81"/>
                            <a:pt x="126" y="81"/>
                            <a:pt x="126" y="80"/>
                          </a:cubicBezTo>
                          <a:cubicBezTo>
                            <a:pt x="127" y="79"/>
                            <a:pt x="128" y="79"/>
                            <a:pt x="129" y="78"/>
                          </a:cubicBezTo>
                          <a:lnTo>
                            <a:pt x="164" y="56"/>
                          </a:lnTo>
                          <a:cubicBezTo>
                            <a:pt x="164" y="55"/>
                            <a:pt x="165" y="55"/>
                            <a:pt x="165" y="55"/>
                          </a:cubicBezTo>
                          <a:cubicBezTo>
                            <a:pt x="166" y="55"/>
                            <a:pt x="167" y="54"/>
                            <a:pt x="168" y="54"/>
                          </a:cubicBezTo>
                          <a:cubicBezTo>
                            <a:pt x="169" y="54"/>
                            <a:pt x="170" y="54"/>
                            <a:pt x="172" y="54"/>
                          </a:cubicBezTo>
                          <a:cubicBezTo>
                            <a:pt x="173" y="54"/>
                            <a:pt x="175" y="54"/>
                            <a:pt x="178" y="54"/>
                          </a:cubicBezTo>
                          <a:cubicBezTo>
                            <a:pt x="181" y="54"/>
                            <a:pt x="184" y="54"/>
                            <a:pt x="186" y="54"/>
                          </a:cubicBezTo>
                          <a:cubicBezTo>
                            <a:pt x="188" y="54"/>
                            <a:pt x="189" y="54"/>
                            <a:pt x="190" y="55"/>
                          </a:cubicBezTo>
                          <a:cubicBezTo>
                            <a:pt x="191" y="55"/>
                            <a:pt x="192" y="55"/>
                            <a:pt x="192" y="56"/>
                          </a:cubicBezTo>
                          <a:cubicBezTo>
                            <a:pt x="192" y="56"/>
                            <a:pt x="193" y="57"/>
                            <a:pt x="193" y="58"/>
                          </a:cubicBezTo>
                          <a:lnTo>
                            <a:pt x="193" y="192"/>
                          </a:lnTo>
                          <a:lnTo>
                            <a:pt x="219" y="192"/>
                          </a:lnTo>
                          <a:cubicBezTo>
                            <a:pt x="220" y="192"/>
                            <a:pt x="220" y="192"/>
                            <a:pt x="221" y="192"/>
                          </a:cubicBezTo>
                          <a:cubicBezTo>
                            <a:pt x="222" y="193"/>
                            <a:pt x="222" y="194"/>
                            <a:pt x="223" y="195"/>
                          </a:cubicBezTo>
                          <a:cubicBezTo>
                            <a:pt x="223" y="196"/>
                            <a:pt x="223" y="197"/>
                            <a:pt x="224" y="199"/>
                          </a:cubicBezTo>
                          <a:cubicBezTo>
                            <a:pt x="224" y="200"/>
                            <a:pt x="224" y="202"/>
                            <a:pt x="224" y="205"/>
                          </a:cubicBezTo>
                          <a:cubicBezTo>
                            <a:pt x="224" y="207"/>
                            <a:pt x="224" y="209"/>
                            <a:pt x="224" y="211"/>
                          </a:cubicBezTo>
                          <a:cubicBezTo>
                            <a:pt x="223" y="212"/>
                            <a:pt x="223" y="214"/>
                            <a:pt x="223" y="215"/>
                          </a:cubicBezTo>
                          <a:cubicBezTo>
                            <a:pt x="222" y="215"/>
                            <a:pt x="222" y="216"/>
                            <a:pt x="221" y="217"/>
                          </a:cubicBezTo>
                          <a:cubicBezTo>
                            <a:pt x="220" y="217"/>
                            <a:pt x="220" y="217"/>
                            <a:pt x="219" y="217"/>
                          </a:cubicBezTo>
                          <a:lnTo>
                            <a:pt x="130" y="217"/>
                          </a:lnTo>
                          <a:cubicBezTo>
                            <a:pt x="129" y="217"/>
                            <a:pt x="128" y="217"/>
                            <a:pt x="128" y="217"/>
                          </a:cubicBezTo>
                          <a:cubicBezTo>
                            <a:pt x="127" y="216"/>
                            <a:pt x="127" y="215"/>
                            <a:pt x="126" y="215"/>
                          </a:cubicBezTo>
                          <a:cubicBezTo>
                            <a:pt x="126" y="214"/>
                            <a:pt x="125" y="212"/>
                            <a:pt x="125" y="211"/>
                          </a:cubicBezTo>
                          <a:cubicBezTo>
                            <a:pt x="125" y="209"/>
                            <a:pt x="125" y="207"/>
                            <a:pt x="125" y="205"/>
                          </a:cubicBezTo>
                          <a:cubicBezTo>
                            <a:pt x="125" y="202"/>
                            <a:pt x="125" y="200"/>
                            <a:pt x="125" y="199"/>
                          </a:cubicBezTo>
                          <a:cubicBezTo>
                            <a:pt x="125" y="197"/>
                            <a:pt x="126" y="196"/>
                            <a:pt x="126" y="195"/>
                          </a:cubicBezTo>
                          <a:cubicBezTo>
                            <a:pt x="126" y="194"/>
                            <a:pt x="127" y="193"/>
                            <a:pt x="128" y="192"/>
                          </a:cubicBezTo>
                          <a:cubicBezTo>
                            <a:pt x="128" y="192"/>
                            <a:pt x="129" y="192"/>
                            <a:pt x="130" y="192"/>
                          </a:cubicBezTo>
                          <a:lnTo>
                            <a:pt x="160" y="192"/>
                          </a:lnTo>
                          <a:lnTo>
                            <a:pt x="160" y="86"/>
                          </a:lnTo>
                          <a:lnTo>
                            <a:pt x="134" y="101"/>
                          </a:lnTo>
                          <a:cubicBezTo>
                            <a:pt x="132" y="102"/>
                            <a:pt x="130" y="102"/>
                            <a:pt x="129" y="102"/>
                          </a:cubicBezTo>
                          <a:cubicBezTo>
                            <a:pt x="128" y="103"/>
                            <a:pt x="127" y="102"/>
                            <a:pt x="126" y="102"/>
                          </a:cubicBezTo>
                          <a:cubicBezTo>
                            <a:pt x="125" y="101"/>
                            <a:pt x="125" y="100"/>
                            <a:pt x="125" y="98"/>
                          </a:cubicBezTo>
                          <a:cubicBezTo>
                            <a:pt x="124" y="96"/>
                            <a:pt x="124" y="94"/>
                            <a:pt x="124" y="91"/>
                          </a:cubicBezTo>
                          <a:cubicBezTo>
                            <a:pt x="124" y="89"/>
                            <a:pt x="124" y="87"/>
                            <a:pt x="124" y="86"/>
                          </a:cubicBezTo>
                          <a:close/>
                          <a:moveTo>
                            <a:pt x="226" y="393"/>
                          </a:moveTo>
                          <a:cubicBezTo>
                            <a:pt x="224" y="403"/>
                            <a:pt x="220" y="412"/>
                            <a:pt x="215" y="420"/>
                          </a:cubicBezTo>
                          <a:cubicBezTo>
                            <a:pt x="211" y="427"/>
                            <a:pt x="205" y="433"/>
                            <a:pt x="197" y="437"/>
                          </a:cubicBezTo>
                          <a:cubicBezTo>
                            <a:pt x="189" y="440"/>
                            <a:pt x="180" y="442"/>
                            <a:pt x="169" y="442"/>
                          </a:cubicBezTo>
                          <a:cubicBezTo>
                            <a:pt x="158" y="442"/>
                            <a:pt x="149" y="441"/>
                            <a:pt x="142" y="437"/>
                          </a:cubicBezTo>
                          <a:cubicBezTo>
                            <a:pt x="134" y="433"/>
                            <a:pt x="129" y="427"/>
                            <a:pt x="124" y="420"/>
                          </a:cubicBezTo>
                          <a:cubicBezTo>
                            <a:pt x="120" y="413"/>
                            <a:pt x="117" y="404"/>
                            <a:pt x="115" y="394"/>
                          </a:cubicBezTo>
                          <a:cubicBezTo>
                            <a:pt x="114" y="384"/>
                            <a:pt x="113" y="372"/>
                            <a:pt x="113" y="359"/>
                          </a:cubicBezTo>
                          <a:cubicBezTo>
                            <a:pt x="113" y="346"/>
                            <a:pt x="114" y="335"/>
                            <a:pt x="116" y="324"/>
                          </a:cubicBezTo>
                          <a:cubicBezTo>
                            <a:pt x="118" y="314"/>
                            <a:pt x="122" y="305"/>
                            <a:pt x="126" y="297"/>
                          </a:cubicBezTo>
                          <a:cubicBezTo>
                            <a:pt x="131" y="290"/>
                            <a:pt x="137" y="284"/>
                            <a:pt x="145" y="280"/>
                          </a:cubicBezTo>
                          <a:cubicBezTo>
                            <a:pt x="152" y="276"/>
                            <a:pt x="162" y="275"/>
                            <a:pt x="172" y="275"/>
                          </a:cubicBezTo>
                          <a:cubicBezTo>
                            <a:pt x="184" y="275"/>
                            <a:pt x="193" y="276"/>
                            <a:pt x="200" y="280"/>
                          </a:cubicBezTo>
                          <a:cubicBezTo>
                            <a:pt x="207" y="284"/>
                            <a:pt x="213" y="290"/>
                            <a:pt x="217" y="297"/>
                          </a:cubicBezTo>
                          <a:cubicBezTo>
                            <a:pt x="222" y="304"/>
                            <a:pt x="225" y="313"/>
                            <a:pt x="226" y="323"/>
                          </a:cubicBezTo>
                          <a:cubicBezTo>
                            <a:pt x="228" y="333"/>
                            <a:pt x="229" y="345"/>
                            <a:pt x="229" y="358"/>
                          </a:cubicBezTo>
                          <a:cubicBezTo>
                            <a:pt x="229" y="371"/>
                            <a:pt x="228" y="383"/>
                            <a:pt x="226" y="393"/>
                          </a:cubicBezTo>
                          <a:close/>
                          <a:moveTo>
                            <a:pt x="354" y="433"/>
                          </a:moveTo>
                          <a:cubicBezTo>
                            <a:pt x="353" y="435"/>
                            <a:pt x="353" y="436"/>
                            <a:pt x="353" y="437"/>
                          </a:cubicBezTo>
                          <a:cubicBezTo>
                            <a:pt x="352" y="438"/>
                            <a:pt x="352" y="439"/>
                            <a:pt x="351" y="439"/>
                          </a:cubicBezTo>
                          <a:cubicBezTo>
                            <a:pt x="350" y="439"/>
                            <a:pt x="350" y="440"/>
                            <a:pt x="349" y="440"/>
                          </a:cubicBezTo>
                          <a:lnTo>
                            <a:pt x="260" y="440"/>
                          </a:lnTo>
                          <a:cubicBezTo>
                            <a:pt x="259" y="440"/>
                            <a:pt x="258" y="439"/>
                            <a:pt x="258" y="439"/>
                          </a:cubicBezTo>
                          <a:cubicBezTo>
                            <a:pt x="257" y="438"/>
                            <a:pt x="257" y="438"/>
                            <a:pt x="256" y="437"/>
                          </a:cubicBezTo>
                          <a:cubicBezTo>
                            <a:pt x="256" y="436"/>
                            <a:pt x="255" y="435"/>
                            <a:pt x="255" y="433"/>
                          </a:cubicBezTo>
                          <a:cubicBezTo>
                            <a:pt x="255" y="431"/>
                            <a:pt x="255" y="429"/>
                            <a:pt x="255" y="427"/>
                          </a:cubicBezTo>
                          <a:cubicBezTo>
                            <a:pt x="255" y="425"/>
                            <a:pt x="255" y="423"/>
                            <a:pt x="255" y="421"/>
                          </a:cubicBezTo>
                          <a:cubicBezTo>
                            <a:pt x="255" y="419"/>
                            <a:pt x="256" y="418"/>
                            <a:pt x="256" y="417"/>
                          </a:cubicBezTo>
                          <a:cubicBezTo>
                            <a:pt x="256" y="416"/>
                            <a:pt x="257" y="415"/>
                            <a:pt x="258" y="415"/>
                          </a:cubicBezTo>
                          <a:cubicBezTo>
                            <a:pt x="258" y="414"/>
                            <a:pt x="259" y="414"/>
                            <a:pt x="260" y="414"/>
                          </a:cubicBezTo>
                          <a:lnTo>
                            <a:pt x="290" y="414"/>
                          </a:lnTo>
                          <a:lnTo>
                            <a:pt x="290" y="309"/>
                          </a:lnTo>
                          <a:lnTo>
                            <a:pt x="264" y="323"/>
                          </a:lnTo>
                          <a:cubicBezTo>
                            <a:pt x="262" y="324"/>
                            <a:pt x="260" y="325"/>
                            <a:pt x="259" y="325"/>
                          </a:cubicBezTo>
                          <a:cubicBezTo>
                            <a:pt x="258" y="325"/>
                            <a:pt x="257" y="325"/>
                            <a:pt x="256" y="324"/>
                          </a:cubicBezTo>
                          <a:cubicBezTo>
                            <a:pt x="255" y="323"/>
                            <a:pt x="255" y="322"/>
                            <a:pt x="255" y="320"/>
                          </a:cubicBezTo>
                          <a:cubicBezTo>
                            <a:pt x="254" y="319"/>
                            <a:pt x="254" y="316"/>
                            <a:pt x="254" y="313"/>
                          </a:cubicBezTo>
                          <a:cubicBezTo>
                            <a:pt x="254" y="311"/>
                            <a:pt x="254" y="309"/>
                            <a:pt x="254" y="308"/>
                          </a:cubicBezTo>
                          <a:cubicBezTo>
                            <a:pt x="255" y="307"/>
                            <a:pt x="255" y="306"/>
                            <a:pt x="255" y="305"/>
                          </a:cubicBezTo>
                          <a:cubicBezTo>
                            <a:pt x="255" y="304"/>
                            <a:pt x="256" y="303"/>
                            <a:pt x="256" y="302"/>
                          </a:cubicBezTo>
                          <a:cubicBezTo>
                            <a:pt x="257" y="302"/>
                            <a:pt x="258" y="301"/>
                            <a:pt x="259" y="301"/>
                          </a:cubicBezTo>
                          <a:lnTo>
                            <a:pt x="294" y="278"/>
                          </a:lnTo>
                          <a:cubicBezTo>
                            <a:pt x="294" y="278"/>
                            <a:pt x="295" y="277"/>
                            <a:pt x="295" y="277"/>
                          </a:cubicBezTo>
                          <a:cubicBezTo>
                            <a:pt x="296" y="277"/>
                            <a:pt x="297" y="277"/>
                            <a:pt x="298" y="277"/>
                          </a:cubicBezTo>
                          <a:cubicBezTo>
                            <a:pt x="299" y="277"/>
                            <a:pt x="300" y="276"/>
                            <a:pt x="302" y="276"/>
                          </a:cubicBezTo>
                          <a:cubicBezTo>
                            <a:pt x="303" y="276"/>
                            <a:pt x="305" y="276"/>
                            <a:pt x="308" y="276"/>
                          </a:cubicBezTo>
                          <a:cubicBezTo>
                            <a:pt x="311" y="276"/>
                            <a:pt x="314" y="276"/>
                            <a:pt x="316" y="277"/>
                          </a:cubicBezTo>
                          <a:cubicBezTo>
                            <a:pt x="318" y="277"/>
                            <a:pt x="319" y="277"/>
                            <a:pt x="320" y="277"/>
                          </a:cubicBezTo>
                          <a:cubicBezTo>
                            <a:pt x="321" y="277"/>
                            <a:pt x="322" y="278"/>
                            <a:pt x="322" y="278"/>
                          </a:cubicBezTo>
                          <a:cubicBezTo>
                            <a:pt x="322" y="279"/>
                            <a:pt x="323" y="279"/>
                            <a:pt x="323" y="280"/>
                          </a:cubicBezTo>
                          <a:lnTo>
                            <a:pt x="323" y="414"/>
                          </a:lnTo>
                          <a:lnTo>
                            <a:pt x="349" y="414"/>
                          </a:lnTo>
                          <a:cubicBezTo>
                            <a:pt x="350" y="414"/>
                            <a:pt x="351" y="414"/>
                            <a:pt x="351" y="415"/>
                          </a:cubicBezTo>
                          <a:cubicBezTo>
                            <a:pt x="352" y="415"/>
                            <a:pt x="352" y="416"/>
                            <a:pt x="353" y="417"/>
                          </a:cubicBezTo>
                          <a:cubicBezTo>
                            <a:pt x="353" y="418"/>
                            <a:pt x="354" y="419"/>
                            <a:pt x="354" y="421"/>
                          </a:cubicBezTo>
                          <a:cubicBezTo>
                            <a:pt x="354" y="423"/>
                            <a:pt x="354" y="425"/>
                            <a:pt x="354" y="427"/>
                          </a:cubicBezTo>
                          <a:cubicBezTo>
                            <a:pt x="354" y="429"/>
                            <a:pt x="354" y="431"/>
                            <a:pt x="354" y="433"/>
                          </a:cubicBezTo>
                          <a:close/>
                          <a:moveTo>
                            <a:pt x="356" y="171"/>
                          </a:moveTo>
                          <a:cubicBezTo>
                            <a:pt x="354" y="181"/>
                            <a:pt x="350" y="190"/>
                            <a:pt x="345" y="197"/>
                          </a:cubicBezTo>
                          <a:cubicBezTo>
                            <a:pt x="341" y="205"/>
                            <a:pt x="335" y="210"/>
                            <a:pt x="327" y="214"/>
                          </a:cubicBezTo>
                          <a:cubicBezTo>
                            <a:pt x="319" y="218"/>
                            <a:pt x="310" y="220"/>
                            <a:pt x="299" y="220"/>
                          </a:cubicBezTo>
                          <a:cubicBezTo>
                            <a:pt x="288" y="220"/>
                            <a:pt x="279" y="218"/>
                            <a:pt x="272" y="214"/>
                          </a:cubicBezTo>
                          <a:cubicBezTo>
                            <a:pt x="264" y="211"/>
                            <a:pt x="259" y="205"/>
                            <a:pt x="254" y="198"/>
                          </a:cubicBezTo>
                          <a:cubicBezTo>
                            <a:pt x="250" y="191"/>
                            <a:pt x="247" y="182"/>
                            <a:pt x="245" y="172"/>
                          </a:cubicBezTo>
                          <a:cubicBezTo>
                            <a:pt x="244" y="161"/>
                            <a:pt x="243" y="150"/>
                            <a:pt x="243" y="137"/>
                          </a:cubicBezTo>
                          <a:cubicBezTo>
                            <a:pt x="243" y="124"/>
                            <a:pt x="244" y="112"/>
                            <a:pt x="246" y="102"/>
                          </a:cubicBezTo>
                          <a:cubicBezTo>
                            <a:pt x="248" y="91"/>
                            <a:pt x="252" y="82"/>
                            <a:pt x="256" y="75"/>
                          </a:cubicBezTo>
                          <a:cubicBezTo>
                            <a:pt x="261" y="68"/>
                            <a:pt x="267" y="62"/>
                            <a:pt x="275" y="58"/>
                          </a:cubicBezTo>
                          <a:cubicBezTo>
                            <a:pt x="282" y="54"/>
                            <a:pt x="292" y="52"/>
                            <a:pt x="302" y="52"/>
                          </a:cubicBezTo>
                          <a:cubicBezTo>
                            <a:pt x="314" y="52"/>
                            <a:pt x="323" y="54"/>
                            <a:pt x="330" y="58"/>
                          </a:cubicBezTo>
                          <a:cubicBezTo>
                            <a:pt x="337" y="62"/>
                            <a:pt x="343" y="67"/>
                            <a:pt x="347" y="74"/>
                          </a:cubicBezTo>
                          <a:cubicBezTo>
                            <a:pt x="352" y="81"/>
                            <a:pt x="355" y="90"/>
                            <a:pt x="356" y="101"/>
                          </a:cubicBezTo>
                          <a:cubicBezTo>
                            <a:pt x="358" y="111"/>
                            <a:pt x="359" y="123"/>
                            <a:pt x="359" y="136"/>
                          </a:cubicBezTo>
                          <a:cubicBezTo>
                            <a:pt x="359" y="148"/>
                            <a:pt x="358" y="160"/>
                            <a:pt x="356" y="171"/>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0" name="TextBox 119"/>
                  <p:cNvSpPr txBox="1"/>
                  <p:nvPr/>
                </p:nvSpPr>
                <p:spPr>
                  <a:xfrm>
                    <a:off x="3229733" y="4421016"/>
                    <a:ext cx="804451"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Storage Blob</a:t>
                    </a:r>
                  </a:p>
                </p:txBody>
              </p:sp>
            </p:grpSp>
            <p:grpSp>
              <p:nvGrpSpPr>
                <p:cNvPr id="106" name="Group 105"/>
                <p:cNvGrpSpPr/>
                <p:nvPr/>
              </p:nvGrpSpPr>
              <p:grpSpPr>
                <a:xfrm>
                  <a:off x="6344292" y="3302821"/>
                  <a:ext cx="3005351" cy="812401"/>
                  <a:chOff x="6344292" y="3302821"/>
                  <a:chExt cx="3005351" cy="812401"/>
                </a:xfrm>
              </p:grpSpPr>
              <p:grpSp>
                <p:nvGrpSpPr>
                  <p:cNvPr id="107" name="Group 106"/>
                  <p:cNvGrpSpPr/>
                  <p:nvPr/>
                </p:nvGrpSpPr>
                <p:grpSpPr>
                  <a:xfrm>
                    <a:off x="7058529" y="3302821"/>
                    <a:ext cx="823687" cy="689997"/>
                    <a:chOff x="6613955" y="3965008"/>
                    <a:chExt cx="823687" cy="689997"/>
                  </a:xfrm>
                </p:grpSpPr>
                <p:sp>
                  <p:nvSpPr>
                    <p:cNvPr id="117" name="Freeform 75"/>
                    <p:cNvSpPr>
                      <a:spLocks noEditPoints="1"/>
                    </p:cNvSpPr>
                    <p:nvPr/>
                  </p:nvSpPr>
                  <p:spPr bwMode="auto">
                    <a:xfrm>
                      <a:off x="6884560" y="3965008"/>
                      <a:ext cx="282476" cy="405605"/>
                    </a:xfrm>
                    <a:custGeom>
                      <a:avLst/>
                      <a:gdLst>
                        <a:gd name="T0" fmla="*/ 352 w 704"/>
                        <a:gd name="T1" fmla="*/ 0 h 915"/>
                        <a:gd name="T2" fmla="*/ 0 w 704"/>
                        <a:gd name="T3" fmla="*/ 136 h 915"/>
                        <a:gd name="T4" fmla="*/ 0 w 704"/>
                        <a:gd name="T5" fmla="*/ 777 h 915"/>
                        <a:gd name="T6" fmla="*/ 352 w 704"/>
                        <a:gd name="T7" fmla="*/ 915 h 915"/>
                        <a:gd name="T8" fmla="*/ 704 w 704"/>
                        <a:gd name="T9" fmla="*/ 780 h 915"/>
                        <a:gd name="T10" fmla="*/ 704 w 704"/>
                        <a:gd name="T11" fmla="*/ 139 h 915"/>
                        <a:gd name="T12" fmla="*/ 352 w 704"/>
                        <a:gd name="T13" fmla="*/ 0 h 915"/>
                        <a:gd name="T14" fmla="*/ 8 w 704"/>
                        <a:gd name="T15" fmla="*/ 806 h 915"/>
                        <a:gd name="T16" fmla="*/ 8 w 704"/>
                        <a:gd name="T17" fmla="*/ 798 h 915"/>
                        <a:gd name="T18" fmla="*/ 8 w 704"/>
                        <a:gd name="T19" fmla="*/ 806 h 915"/>
                        <a:gd name="T20" fmla="*/ 251 w 704"/>
                        <a:gd name="T21" fmla="*/ 407 h 915"/>
                        <a:gd name="T22" fmla="*/ 217 w 704"/>
                        <a:gd name="T23" fmla="*/ 425 h 915"/>
                        <a:gd name="T24" fmla="*/ 217 w 704"/>
                        <a:gd name="T25" fmla="*/ 475 h 915"/>
                        <a:gd name="T26" fmla="*/ 185 w 704"/>
                        <a:gd name="T27" fmla="*/ 543 h 915"/>
                        <a:gd name="T28" fmla="*/ 185 w 704"/>
                        <a:gd name="T29" fmla="*/ 545 h 915"/>
                        <a:gd name="T30" fmla="*/ 217 w 704"/>
                        <a:gd name="T31" fmla="*/ 629 h 915"/>
                        <a:gd name="T32" fmla="*/ 217 w 704"/>
                        <a:gd name="T33" fmla="*/ 686 h 915"/>
                        <a:gd name="T34" fmla="*/ 224 w 704"/>
                        <a:gd name="T35" fmla="*/ 712 h 915"/>
                        <a:gd name="T36" fmla="*/ 251 w 704"/>
                        <a:gd name="T37" fmla="*/ 720 h 915"/>
                        <a:gd name="T38" fmla="*/ 251 w 704"/>
                        <a:gd name="T39" fmla="*/ 769 h 915"/>
                        <a:gd name="T40" fmla="*/ 172 w 704"/>
                        <a:gd name="T41" fmla="*/ 749 h 915"/>
                        <a:gd name="T42" fmla="*/ 149 w 704"/>
                        <a:gd name="T43" fmla="*/ 673 h 915"/>
                        <a:gd name="T44" fmla="*/ 149 w 704"/>
                        <a:gd name="T45" fmla="*/ 610 h 915"/>
                        <a:gd name="T46" fmla="*/ 115 w 704"/>
                        <a:gd name="T47" fmla="*/ 577 h 915"/>
                        <a:gd name="T48" fmla="*/ 115 w 704"/>
                        <a:gd name="T49" fmla="*/ 511 h 915"/>
                        <a:gd name="T50" fmla="*/ 149 w 704"/>
                        <a:gd name="T51" fmla="*/ 483 h 915"/>
                        <a:gd name="T52" fmla="*/ 149 w 704"/>
                        <a:gd name="T53" fmla="*/ 433 h 915"/>
                        <a:gd name="T54" fmla="*/ 172 w 704"/>
                        <a:gd name="T55" fmla="*/ 371 h 915"/>
                        <a:gd name="T56" fmla="*/ 251 w 704"/>
                        <a:gd name="T57" fmla="*/ 352 h 915"/>
                        <a:gd name="T58" fmla="*/ 251 w 704"/>
                        <a:gd name="T59" fmla="*/ 407 h 915"/>
                        <a:gd name="T60" fmla="*/ 597 w 704"/>
                        <a:gd name="T61" fmla="*/ 527 h 915"/>
                        <a:gd name="T62" fmla="*/ 597 w 704"/>
                        <a:gd name="T63" fmla="*/ 579 h 915"/>
                        <a:gd name="T64" fmla="*/ 563 w 704"/>
                        <a:gd name="T65" fmla="*/ 613 h 915"/>
                        <a:gd name="T66" fmla="*/ 563 w 704"/>
                        <a:gd name="T67" fmla="*/ 673 h 915"/>
                        <a:gd name="T68" fmla="*/ 540 w 704"/>
                        <a:gd name="T69" fmla="*/ 751 h 915"/>
                        <a:gd name="T70" fmla="*/ 459 w 704"/>
                        <a:gd name="T71" fmla="*/ 772 h 915"/>
                        <a:gd name="T72" fmla="*/ 459 w 704"/>
                        <a:gd name="T73" fmla="*/ 723 h 915"/>
                        <a:gd name="T74" fmla="*/ 485 w 704"/>
                        <a:gd name="T75" fmla="*/ 715 h 915"/>
                        <a:gd name="T76" fmla="*/ 493 w 704"/>
                        <a:gd name="T77" fmla="*/ 689 h 915"/>
                        <a:gd name="T78" fmla="*/ 493 w 704"/>
                        <a:gd name="T79" fmla="*/ 631 h 915"/>
                        <a:gd name="T80" fmla="*/ 527 w 704"/>
                        <a:gd name="T81" fmla="*/ 548 h 915"/>
                        <a:gd name="T82" fmla="*/ 527 w 704"/>
                        <a:gd name="T83" fmla="*/ 545 h 915"/>
                        <a:gd name="T84" fmla="*/ 493 w 704"/>
                        <a:gd name="T85" fmla="*/ 475 h 915"/>
                        <a:gd name="T86" fmla="*/ 493 w 704"/>
                        <a:gd name="T87" fmla="*/ 428 h 915"/>
                        <a:gd name="T88" fmla="*/ 459 w 704"/>
                        <a:gd name="T89" fmla="*/ 410 h 915"/>
                        <a:gd name="T90" fmla="*/ 459 w 704"/>
                        <a:gd name="T91" fmla="*/ 355 h 915"/>
                        <a:gd name="T92" fmla="*/ 537 w 704"/>
                        <a:gd name="T93" fmla="*/ 373 h 915"/>
                        <a:gd name="T94" fmla="*/ 563 w 704"/>
                        <a:gd name="T95" fmla="*/ 436 h 915"/>
                        <a:gd name="T96" fmla="*/ 563 w 704"/>
                        <a:gd name="T97" fmla="*/ 485 h 915"/>
                        <a:gd name="T98" fmla="*/ 597 w 704"/>
                        <a:gd name="T99" fmla="*/ 511 h 915"/>
                        <a:gd name="T100" fmla="*/ 597 w 704"/>
                        <a:gd name="T101" fmla="*/ 527 h 915"/>
                        <a:gd name="T102" fmla="*/ 352 w 704"/>
                        <a:gd name="T103" fmla="*/ 199 h 915"/>
                        <a:gd name="T104" fmla="*/ 102 w 704"/>
                        <a:gd name="T105" fmla="*/ 123 h 915"/>
                        <a:gd name="T106" fmla="*/ 352 w 704"/>
                        <a:gd name="T107" fmla="*/ 47 h 915"/>
                        <a:gd name="T108" fmla="*/ 602 w 704"/>
                        <a:gd name="T109" fmla="*/ 123 h 915"/>
                        <a:gd name="T110" fmla="*/ 352 w 704"/>
                        <a:gd name="T111" fmla="*/ 1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4" h="915">
                          <a:moveTo>
                            <a:pt x="352" y="0"/>
                          </a:moveTo>
                          <a:cubicBezTo>
                            <a:pt x="157" y="0"/>
                            <a:pt x="0" y="66"/>
                            <a:pt x="0" y="136"/>
                          </a:cubicBezTo>
                          <a:lnTo>
                            <a:pt x="0" y="777"/>
                          </a:lnTo>
                          <a:cubicBezTo>
                            <a:pt x="0" y="848"/>
                            <a:pt x="159" y="915"/>
                            <a:pt x="352" y="915"/>
                          </a:cubicBezTo>
                          <a:cubicBezTo>
                            <a:pt x="548" y="915"/>
                            <a:pt x="704" y="853"/>
                            <a:pt x="704" y="780"/>
                          </a:cubicBezTo>
                          <a:lnTo>
                            <a:pt x="704" y="139"/>
                          </a:lnTo>
                          <a:cubicBezTo>
                            <a:pt x="704" y="68"/>
                            <a:pt x="545" y="0"/>
                            <a:pt x="352" y="0"/>
                          </a:cubicBezTo>
                          <a:close/>
                          <a:moveTo>
                            <a:pt x="8" y="806"/>
                          </a:moveTo>
                          <a:lnTo>
                            <a:pt x="8" y="798"/>
                          </a:lnTo>
                          <a:cubicBezTo>
                            <a:pt x="8" y="801"/>
                            <a:pt x="8" y="803"/>
                            <a:pt x="8" y="806"/>
                          </a:cubicBezTo>
                          <a:close/>
                          <a:moveTo>
                            <a:pt x="251" y="407"/>
                          </a:moveTo>
                          <a:cubicBezTo>
                            <a:pt x="227" y="407"/>
                            <a:pt x="217" y="399"/>
                            <a:pt x="217" y="425"/>
                          </a:cubicBezTo>
                          <a:lnTo>
                            <a:pt x="217" y="475"/>
                          </a:lnTo>
                          <a:cubicBezTo>
                            <a:pt x="217" y="511"/>
                            <a:pt x="211" y="535"/>
                            <a:pt x="185" y="543"/>
                          </a:cubicBezTo>
                          <a:lnTo>
                            <a:pt x="185" y="545"/>
                          </a:lnTo>
                          <a:cubicBezTo>
                            <a:pt x="211" y="556"/>
                            <a:pt x="217" y="584"/>
                            <a:pt x="217" y="629"/>
                          </a:cubicBezTo>
                          <a:lnTo>
                            <a:pt x="217" y="686"/>
                          </a:lnTo>
                          <a:cubicBezTo>
                            <a:pt x="217" y="704"/>
                            <a:pt x="219" y="704"/>
                            <a:pt x="224" y="712"/>
                          </a:cubicBezTo>
                          <a:cubicBezTo>
                            <a:pt x="230" y="720"/>
                            <a:pt x="238" y="720"/>
                            <a:pt x="251" y="720"/>
                          </a:cubicBezTo>
                          <a:lnTo>
                            <a:pt x="251" y="769"/>
                          </a:lnTo>
                          <a:cubicBezTo>
                            <a:pt x="214" y="769"/>
                            <a:pt x="188" y="762"/>
                            <a:pt x="172" y="749"/>
                          </a:cubicBezTo>
                          <a:cubicBezTo>
                            <a:pt x="157" y="736"/>
                            <a:pt x="149" y="710"/>
                            <a:pt x="149" y="673"/>
                          </a:cubicBezTo>
                          <a:lnTo>
                            <a:pt x="149" y="610"/>
                          </a:lnTo>
                          <a:cubicBezTo>
                            <a:pt x="149" y="577"/>
                            <a:pt x="136" y="577"/>
                            <a:pt x="115" y="577"/>
                          </a:cubicBezTo>
                          <a:lnTo>
                            <a:pt x="115" y="511"/>
                          </a:lnTo>
                          <a:cubicBezTo>
                            <a:pt x="138" y="511"/>
                            <a:pt x="149" y="511"/>
                            <a:pt x="149" y="483"/>
                          </a:cubicBezTo>
                          <a:lnTo>
                            <a:pt x="149" y="433"/>
                          </a:lnTo>
                          <a:cubicBezTo>
                            <a:pt x="149" y="402"/>
                            <a:pt x="157" y="381"/>
                            <a:pt x="172" y="371"/>
                          </a:cubicBezTo>
                          <a:cubicBezTo>
                            <a:pt x="188" y="358"/>
                            <a:pt x="214" y="352"/>
                            <a:pt x="251" y="352"/>
                          </a:cubicBezTo>
                          <a:lnTo>
                            <a:pt x="251" y="407"/>
                          </a:lnTo>
                          <a:close/>
                          <a:moveTo>
                            <a:pt x="597" y="527"/>
                          </a:moveTo>
                          <a:lnTo>
                            <a:pt x="597" y="579"/>
                          </a:lnTo>
                          <a:cubicBezTo>
                            <a:pt x="574" y="579"/>
                            <a:pt x="563" y="579"/>
                            <a:pt x="563" y="613"/>
                          </a:cubicBezTo>
                          <a:lnTo>
                            <a:pt x="563" y="673"/>
                          </a:lnTo>
                          <a:cubicBezTo>
                            <a:pt x="563" y="710"/>
                            <a:pt x="556" y="736"/>
                            <a:pt x="540" y="751"/>
                          </a:cubicBezTo>
                          <a:cubicBezTo>
                            <a:pt x="524" y="764"/>
                            <a:pt x="498" y="772"/>
                            <a:pt x="459" y="772"/>
                          </a:cubicBezTo>
                          <a:lnTo>
                            <a:pt x="459" y="723"/>
                          </a:lnTo>
                          <a:cubicBezTo>
                            <a:pt x="470" y="723"/>
                            <a:pt x="480" y="720"/>
                            <a:pt x="485" y="715"/>
                          </a:cubicBezTo>
                          <a:cubicBezTo>
                            <a:pt x="490" y="707"/>
                            <a:pt x="493" y="707"/>
                            <a:pt x="493" y="689"/>
                          </a:cubicBezTo>
                          <a:lnTo>
                            <a:pt x="493" y="631"/>
                          </a:lnTo>
                          <a:cubicBezTo>
                            <a:pt x="493" y="587"/>
                            <a:pt x="501" y="561"/>
                            <a:pt x="527" y="548"/>
                          </a:cubicBezTo>
                          <a:lnTo>
                            <a:pt x="527" y="545"/>
                          </a:lnTo>
                          <a:cubicBezTo>
                            <a:pt x="501" y="537"/>
                            <a:pt x="493" y="514"/>
                            <a:pt x="493" y="475"/>
                          </a:cubicBezTo>
                          <a:lnTo>
                            <a:pt x="493" y="428"/>
                          </a:lnTo>
                          <a:cubicBezTo>
                            <a:pt x="493" y="402"/>
                            <a:pt x="480" y="410"/>
                            <a:pt x="459" y="410"/>
                          </a:cubicBezTo>
                          <a:lnTo>
                            <a:pt x="459" y="355"/>
                          </a:lnTo>
                          <a:cubicBezTo>
                            <a:pt x="496" y="355"/>
                            <a:pt x="522" y="363"/>
                            <a:pt x="537" y="373"/>
                          </a:cubicBezTo>
                          <a:cubicBezTo>
                            <a:pt x="553" y="386"/>
                            <a:pt x="563" y="407"/>
                            <a:pt x="563" y="436"/>
                          </a:cubicBezTo>
                          <a:lnTo>
                            <a:pt x="563" y="485"/>
                          </a:lnTo>
                          <a:cubicBezTo>
                            <a:pt x="563" y="514"/>
                            <a:pt x="574" y="511"/>
                            <a:pt x="597" y="511"/>
                          </a:cubicBezTo>
                          <a:lnTo>
                            <a:pt x="597" y="527"/>
                          </a:lnTo>
                          <a:close/>
                          <a:moveTo>
                            <a:pt x="352" y="199"/>
                          </a:moveTo>
                          <a:cubicBezTo>
                            <a:pt x="214" y="199"/>
                            <a:pt x="102" y="165"/>
                            <a:pt x="102" y="123"/>
                          </a:cubicBezTo>
                          <a:cubicBezTo>
                            <a:pt x="102" y="81"/>
                            <a:pt x="214" y="47"/>
                            <a:pt x="352" y="47"/>
                          </a:cubicBezTo>
                          <a:cubicBezTo>
                            <a:pt x="490" y="47"/>
                            <a:pt x="602" y="81"/>
                            <a:pt x="602" y="123"/>
                          </a:cubicBezTo>
                          <a:cubicBezTo>
                            <a:pt x="602" y="167"/>
                            <a:pt x="490" y="199"/>
                            <a:pt x="352" y="199"/>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TextBox 117"/>
                    <p:cNvSpPr txBox="1"/>
                    <p:nvPr/>
                  </p:nvSpPr>
                  <p:spPr>
                    <a:xfrm>
                      <a:off x="6613955" y="4421017"/>
                      <a:ext cx="823687"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DocumentDB</a:t>
                      </a:r>
                    </a:p>
                  </p:txBody>
                </p:sp>
              </p:grpSp>
              <p:grpSp>
                <p:nvGrpSpPr>
                  <p:cNvPr id="108" name="Group 107"/>
                  <p:cNvGrpSpPr/>
                  <p:nvPr/>
                </p:nvGrpSpPr>
                <p:grpSpPr>
                  <a:xfrm>
                    <a:off x="7909661" y="3302821"/>
                    <a:ext cx="681341" cy="689996"/>
                    <a:chOff x="7635124" y="3965008"/>
                    <a:chExt cx="681341" cy="689996"/>
                  </a:xfrm>
                </p:grpSpPr>
                <p:pic>
                  <p:nvPicPr>
                    <p:cNvPr id="115" name="Picture 14" descr="https://media.mongodb.org/ico/icon-leaf.png"/>
                    <p:cNvPicPr>
                      <a:picLocks noChangeAspect="1" noChangeArrowheads="1"/>
                    </p:cNvPicPr>
                    <p:nvPr/>
                  </p:nvPicPr>
                  <p:blipFill>
                    <a:blip r:embed="rId14" cstate="hqprint">
                      <a:biLevel thresh="50000"/>
                      <a:extLst>
                        <a:ext uri="{28A0092B-C50C-407E-A947-70E740481C1C}">
                          <a14:useLocalDpi xmlns:a14="http://schemas.microsoft.com/office/drawing/2010/main" val="0"/>
                        </a:ext>
                      </a:extLst>
                    </a:blip>
                    <a:srcRect/>
                    <a:stretch>
                      <a:fillRect/>
                    </a:stretch>
                  </p:blipFill>
                  <p:spPr bwMode="auto">
                    <a:xfrm>
                      <a:off x="7748964" y="3965008"/>
                      <a:ext cx="453661" cy="453661"/>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p:cNvSpPr txBox="1"/>
                    <p:nvPr/>
                  </p:nvSpPr>
                  <p:spPr>
                    <a:xfrm>
                      <a:off x="7635124" y="4421016"/>
                      <a:ext cx="681341"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MongoDB</a:t>
                      </a:r>
                    </a:p>
                  </p:txBody>
                </p:sp>
              </p:grpSp>
              <p:grpSp>
                <p:nvGrpSpPr>
                  <p:cNvPr id="109" name="Group 108"/>
                  <p:cNvGrpSpPr/>
                  <p:nvPr/>
                </p:nvGrpSpPr>
                <p:grpSpPr>
                  <a:xfrm>
                    <a:off x="8616365" y="3302821"/>
                    <a:ext cx="733278" cy="812401"/>
                    <a:chOff x="8467216" y="3965008"/>
                    <a:chExt cx="733278" cy="812401"/>
                  </a:xfrm>
                </p:grpSpPr>
                <p:pic>
                  <p:nvPicPr>
                    <p:cNvPr id="113" name="Picture 112"/>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8631776" y="3965008"/>
                      <a:ext cx="404157" cy="404157"/>
                    </a:xfrm>
                    <a:prstGeom prst="rect">
                      <a:avLst/>
                    </a:prstGeom>
                  </p:spPr>
                </p:pic>
                <p:sp>
                  <p:nvSpPr>
                    <p:cNvPr id="114" name="TextBox 113"/>
                    <p:cNvSpPr txBox="1"/>
                    <p:nvPr/>
                  </p:nvSpPr>
                  <p:spPr>
                    <a:xfrm>
                      <a:off x="8467216" y="4420234"/>
                      <a:ext cx="733278" cy="357175"/>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SQL Data </a:t>
                      </a:r>
                      <a:br>
                        <a:rPr kumimoji="0" lang="en-US" sz="667" b="0" i="0" u="none" strike="noStrike" kern="1200" cap="none" spc="0" normalizeH="0" baseline="0" noProof="0" dirty="0">
                          <a:ln>
                            <a:noFill/>
                          </a:ln>
                          <a:solidFill>
                            <a:srgbClr val="FFFFFF"/>
                          </a:solidFill>
                          <a:effectLst/>
                          <a:uLnTx/>
                          <a:uFillTx/>
                          <a:latin typeface="Segoe UI"/>
                          <a:ea typeface="+mn-ea"/>
                          <a:cs typeface="+mn-cs"/>
                        </a:rPr>
                      </a:br>
                      <a:r>
                        <a:rPr kumimoji="0" lang="en-US" sz="667" b="0" i="0" u="none" strike="noStrike" kern="1200" cap="none" spc="0" normalizeH="0" baseline="0" noProof="0" dirty="0">
                          <a:ln>
                            <a:noFill/>
                          </a:ln>
                          <a:solidFill>
                            <a:srgbClr val="FFFFFF"/>
                          </a:solidFill>
                          <a:effectLst/>
                          <a:uLnTx/>
                          <a:uFillTx/>
                          <a:latin typeface="Segoe UI"/>
                          <a:ea typeface="+mn-ea"/>
                          <a:cs typeface="+mn-cs"/>
                        </a:rPr>
                        <a:t>Warehouse</a:t>
                      </a:r>
                    </a:p>
                  </p:txBody>
                </p:sp>
              </p:grpSp>
              <p:grpSp>
                <p:nvGrpSpPr>
                  <p:cNvPr id="110" name="Group 109"/>
                  <p:cNvGrpSpPr/>
                  <p:nvPr/>
                </p:nvGrpSpPr>
                <p:grpSpPr>
                  <a:xfrm>
                    <a:off x="6344292" y="3302821"/>
                    <a:ext cx="689035" cy="689995"/>
                    <a:chOff x="5858571" y="3965008"/>
                    <a:chExt cx="689035" cy="689995"/>
                  </a:xfrm>
                </p:grpSpPr>
                <p:pic>
                  <p:nvPicPr>
                    <p:cNvPr id="111" name="Picture 110"/>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6001011" y="3965008"/>
                      <a:ext cx="404157" cy="404157"/>
                    </a:xfrm>
                    <a:prstGeom prst="rect">
                      <a:avLst/>
                    </a:prstGeom>
                  </p:spPr>
                </p:pic>
                <p:sp>
                  <p:nvSpPr>
                    <p:cNvPr id="112" name="TextBox 111"/>
                    <p:cNvSpPr txBox="1"/>
                    <p:nvPr/>
                  </p:nvSpPr>
                  <p:spPr>
                    <a:xfrm>
                      <a:off x="5858571" y="4421015"/>
                      <a:ext cx="689035"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Azure SQL</a:t>
                      </a:r>
                    </a:p>
                  </p:txBody>
                </p:sp>
              </p:grpSp>
            </p:grpSp>
          </p:grpSp>
        </p:grpSp>
        <p:grpSp>
          <p:nvGrpSpPr>
            <p:cNvPr id="14" name="Group 13"/>
            <p:cNvGrpSpPr/>
            <p:nvPr/>
          </p:nvGrpSpPr>
          <p:grpSpPr>
            <a:xfrm>
              <a:off x="9356689" y="1663106"/>
              <a:ext cx="2967853" cy="1342934"/>
              <a:chOff x="9517801" y="1663106"/>
              <a:chExt cx="2967853" cy="1342934"/>
            </a:xfrm>
          </p:grpSpPr>
          <p:sp>
            <p:nvSpPr>
              <p:cNvPr id="87" name="Rectangle 86"/>
              <p:cNvSpPr/>
              <p:nvPr/>
            </p:nvSpPr>
            <p:spPr>
              <a:xfrm>
                <a:off x="9517801" y="2048929"/>
                <a:ext cx="2967853" cy="957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Rectangle 87"/>
              <p:cNvSpPr/>
              <p:nvPr/>
            </p:nvSpPr>
            <p:spPr>
              <a:xfrm>
                <a:off x="9517801" y="1663106"/>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Analysis</a:t>
                </a:r>
              </a:p>
            </p:txBody>
          </p:sp>
          <p:grpSp>
            <p:nvGrpSpPr>
              <p:cNvPr id="89" name="Group 88"/>
              <p:cNvGrpSpPr/>
              <p:nvPr/>
            </p:nvGrpSpPr>
            <p:grpSpPr>
              <a:xfrm>
                <a:off x="9602980" y="2242018"/>
                <a:ext cx="1027590" cy="638306"/>
                <a:chOff x="9168020" y="2424444"/>
                <a:chExt cx="1227836" cy="762692"/>
              </a:xfrm>
            </p:grpSpPr>
            <p:pic>
              <p:nvPicPr>
                <p:cNvPr id="96" name="Picture 95"/>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9553339" y="2424444"/>
                  <a:ext cx="457200" cy="457200"/>
                </a:xfrm>
                <a:prstGeom prst="rect">
                  <a:avLst/>
                </a:prstGeom>
              </p:spPr>
            </p:pic>
            <p:sp>
              <p:nvSpPr>
                <p:cNvPr id="97" name="TextBox 96"/>
                <p:cNvSpPr txBox="1"/>
                <p:nvPr/>
              </p:nvSpPr>
              <p:spPr>
                <a:xfrm>
                  <a:off x="9168020" y="2907551"/>
                  <a:ext cx="1227836" cy="279585"/>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Machine Learning</a:t>
                  </a:r>
                </a:p>
              </p:txBody>
            </p:sp>
          </p:grpSp>
          <p:grpSp>
            <p:nvGrpSpPr>
              <p:cNvPr id="90" name="Group 89"/>
              <p:cNvGrpSpPr/>
              <p:nvPr/>
            </p:nvGrpSpPr>
            <p:grpSpPr>
              <a:xfrm>
                <a:off x="10707142" y="2202715"/>
                <a:ext cx="971805" cy="685085"/>
                <a:chOff x="10603430" y="2368550"/>
                <a:chExt cx="1161179" cy="818586"/>
              </a:xfrm>
            </p:grpSpPr>
            <p:pic>
              <p:nvPicPr>
                <p:cNvPr id="94" name="Picture 93"/>
                <p:cNvPicPr>
                  <a:picLocks noChangeAspect="1"/>
                </p:cNvPicPr>
                <p:nvPr/>
              </p:nvPicPr>
              <p:blipFill>
                <a:blip r:embed="rId17" cstate="hqprint">
                  <a:biLevel thresh="25000"/>
                  <a:extLst>
                    <a:ext uri="{28A0092B-C50C-407E-A947-70E740481C1C}">
                      <a14:useLocalDpi xmlns:a14="http://schemas.microsoft.com/office/drawing/2010/main" val="0"/>
                    </a:ext>
                  </a:extLst>
                </a:blip>
                <a:stretch>
                  <a:fillRect/>
                </a:stretch>
              </p:blipFill>
              <p:spPr>
                <a:xfrm>
                  <a:off x="10882543" y="2368550"/>
                  <a:ext cx="602952" cy="602952"/>
                </a:xfrm>
                <a:prstGeom prst="rect">
                  <a:avLst/>
                </a:prstGeom>
              </p:spPr>
            </p:pic>
            <p:sp>
              <p:nvSpPr>
                <p:cNvPr id="95" name="TextBox 94"/>
                <p:cNvSpPr txBox="1"/>
                <p:nvPr/>
              </p:nvSpPr>
              <p:spPr>
                <a:xfrm>
                  <a:off x="10603430" y="2907551"/>
                  <a:ext cx="1161179" cy="279585"/>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Stream Analytics</a:t>
                  </a:r>
                </a:p>
              </p:txBody>
            </p:sp>
          </p:grpSp>
          <p:grpSp>
            <p:nvGrpSpPr>
              <p:cNvPr id="91" name="Group 90"/>
              <p:cNvGrpSpPr/>
              <p:nvPr/>
            </p:nvGrpSpPr>
            <p:grpSpPr>
              <a:xfrm>
                <a:off x="11709336" y="2270719"/>
                <a:ext cx="665952" cy="608916"/>
                <a:chOff x="10741693" y="3297908"/>
                <a:chExt cx="795726" cy="727574"/>
              </a:xfrm>
            </p:grpSpPr>
            <p:sp>
              <p:nvSpPr>
                <p:cNvPr id="92" name="Freeform 46"/>
                <p:cNvSpPr>
                  <a:spLocks noEditPoints="1"/>
                </p:cNvSpPr>
                <p:nvPr/>
              </p:nvSpPr>
              <p:spPr bwMode="auto">
                <a:xfrm>
                  <a:off x="10965832" y="3297908"/>
                  <a:ext cx="347445" cy="449971"/>
                </a:xfrm>
                <a:custGeom>
                  <a:avLst/>
                  <a:gdLst>
                    <a:gd name="T0" fmla="*/ 206 w 409"/>
                    <a:gd name="T1" fmla="*/ 528 h 528"/>
                    <a:gd name="T2" fmla="*/ 409 w 409"/>
                    <a:gd name="T3" fmla="*/ 451 h 528"/>
                    <a:gd name="T4" fmla="*/ 409 w 409"/>
                    <a:gd name="T5" fmla="*/ 317 h 528"/>
                    <a:gd name="T6" fmla="*/ 353 w 409"/>
                    <a:gd name="T7" fmla="*/ 338 h 528"/>
                    <a:gd name="T8" fmla="*/ 280 w 409"/>
                    <a:gd name="T9" fmla="*/ 294 h 528"/>
                    <a:gd name="T10" fmla="*/ 206 w 409"/>
                    <a:gd name="T11" fmla="*/ 338 h 528"/>
                    <a:gd name="T12" fmla="*/ 132 w 409"/>
                    <a:gd name="T13" fmla="*/ 294 h 528"/>
                    <a:gd name="T14" fmla="*/ 58 w 409"/>
                    <a:gd name="T15" fmla="*/ 338 h 528"/>
                    <a:gd name="T16" fmla="*/ 2 w 409"/>
                    <a:gd name="T17" fmla="*/ 317 h 528"/>
                    <a:gd name="T18" fmla="*/ 2 w 409"/>
                    <a:gd name="T19" fmla="*/ 447 h 528"/>
                    <a:gd name="T20" fmla="*/ 206 w 409"/>
                    <a:gd name="T21" fmla="*/ 528 h 528"/>
                    <a:gd name="T22" fmla="*/ 203 w 409"/>
                    <a:gd name="T23" fmla="*/ 116 h 528"/>
                    <a:gd name="T24" fmla="*/ 58 w 409"/>
                    <a:gd name="T25" fmla="*/ 73 h 528"/>
                    <a:gd name="T26" fmla="*/ 203 w 409"/>
                    <a:gd name="T27" fmla="*/ 30 h 528"/>
                    <a:gd name="T28" fmla="*/ 348 w 409"/>
                    <a:gd name="T29" fmla="*/ 73 h 528"/>
                    <a:gd name="T30" fmla="*/ 203 w 409"/>
                    <a:gd name="T31" fmla="*/ 116 h 528"/>
                    <a:gd name="T32" fmla="*/ 203 w 409"/>
                    <a:gd name="T33" fmla="*/ 0 h 528"/>
                    <a:gd name="T34" fmla="*/ 0 w 409"/>
                    <a:gd name="T35" fmla="*/ 78 h 528"/>
                    <a:gd name="T36" fmla="*/ 0 w 409"/>
                    <a:gd name="T37" fmla="*/ 284 h 528"/>
                    <a:gd name="T38" fmla="*/ 56 w 409"/>
                    <a:gd name="T39" fmla="*/ 305 h 528"/>
                    <a:gd name="T40" fmla="*/ 130 w 409"/>
                    <a:gd name="T41" fmla="*/ 261 h 528"/>
                    <a:gd name="T42" fmla="*/ 205 w 409"/>
                    <a:gd name="T43" fmla="*/ 305 h 528"/>
                    <a:gd name="T44" fmla="*/ 279 w 409"/>
                    <a:gd name="T45" fmla="*/ 261 h 528"/>
                    <a:gd name="T46" fmla="*/ 353 w 409"/>
                    <a:gd name="T47" fmla="*/ 305 h 528"/>
                    <a:gd name="T48" fmla="*/ 409 w 409"/>
                    <a:gd name="T49" fmla="*/ 284 h 528"/>
                    <a:gd name="T50" fmla="*/ 409 w 409"/>
                    <a:gd name="T51" fmla="*/ 81 h 528"/>
                    <a:gd name="T52" fmla="*/ 203 w 409"/>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9" h="528">
                      <a:moveTo>
                        <a:pt x="206" y="528"/>
                      </a:moveTo>
                      <a:cubicBezTo>
                        <a:pt x="318" y="528"/>
                        <a:pt x="409" y="492"/>
                        <a:pt x="409" y="451"/>
                      </a:cubicBezTo>
                      <a:lnTo>
                        <a:pt x="409" y="317"/>
                      </a:lnTo>
                      <a:cubicBezTo>
                        <a:pt x="394" y="330"/>
                        <a:pt x="374" y="338"/>
                        <a:pt x="353" y="338"/>
                      </a:cubicBezTo>
                      <a:cubicBezTo>
                        <a:pt x="322" y="338"/>
                        <a:pt x="294" y="320"/>
                        <a:pt x="280" y="294"/>
                      </a:cubicBezTo>
                      <a:cubicBezTo>
                        <a:pt x="266" y="320"/>
                        <a:pt x="239" y="338"/>
                        <a:pt x="206" y="338"/>
                      </a:cubicBezTo>
                      <a:cubicBezTo>
                        <a:pt x="173" y="338"/>
                        <a:pt x="147" y="320"/>
                        <a:pt x="132" y="294"/>
                      </a:cubicBezTo>
                      <a:cubicBezTo>
                        <a:pt x="117" y="320"/>
                        <a:pt x="91" y="338"/>
                        <a:pt x="58" y="338"/>
                      </a:cubicBezTo>
                      <a:cubicBezTo>
                        <a:pt x="36" y="338"/>
                        <a:pt x="17" y="330"/>
                        <a:pt x="2" y="317"/>
                      </a:cubicBezTo>
                      <a:lnTo>
                        <a:pt x="2" y="447"/>
                      </a:lnTo>
                      <a:cubicBezTo>
                        <a:pt x="3" y="490"/>
                        <a:pt x="94" y="528"/>
                        <a:pt x="206" y="528"/>
                      </a:cubicBezTo>
                      <a:close/>
                      <a:moveTo>
                        <a:pt x="203" y="116"/>
                      </a:moveTo>
                      <a:cubicBezTo>
                        <a:pt x="124" y="116"/>
                        <a:pt x="58" y="96"/>
                        <a:pt x="58" y="73"/>
                      </a:cubicBezTo>
                      <a:cubicBezTo>
                        <a:pt x="58" y="50"/>
                        <a:pt x="122" y="30"/>
                        <a:pt x="203" y="30"/>
                      </a:cubicBezTo>
                      <a:cubicBezTo>
                        <a:pt x="282" y="30"/>
                        <a:pt x="348" y="50"/>
                        <a:pt x="348" y="73"/>
                      </a:cubicBezTo>
                      <a:cubicBezTo>
                        <a:pt x="348" y="96"/>
                        <a:pt x="282" y="116"/>
                        <a:pt x="203" y="116"/>
                      </a:cubicBezTo>
                      <a:close/>
                      <a:moveTo>
                        <a:pt x="203" y="0"/>
                      </a:moveTo>
                      <a:cubicBezTo>
                        <a:pt x="91" y="0"/>
                        <a:pt x="0" y="38"/>
                        <a:pt x="0" y="78"/>
                      </a:cubicBezTo>
                      <a:lnTo>
                        <a:pt x="0" y="284"/>
                      </a:lnTo>
                      <a:cubicBezTo>
                        <a:pt x="15" y="297"/>
                        <a:pt x="35" y="305"/>
                        <a:pt x="56" y="305"/>
                      </a:cubicBezTo>
                      <a:cubicBezTo>
                        <a:pt x="88" y="305"/>
                        <a:pt x="116" y="287"/>
                        <a:pt x="130" y="261"/>
                      </a:cubicBezTo>
                      <a:cubicBezTo>
                        <a:pt x="145" y="287"/>
                        <a:pt x="172" y="305"/>
                        <a:pt x="205" y="305"/>
                      </a:cubicBezTo>
                      <a:cubicBezTo>
                        <a:pt x="238" y="305"/>
                        <a:pt x="264" y="287"/>
                        <a:pt x="279" y="261"/>
                      </a:cubicBezTo>
                      <a:cubicBezTo>
                        <a:pt x="294" y="287"/>
                        <a:pt x="320" y="305"/>
                        <a:pt x="353" y="305"/>
                      </a:cubicBezTo>
                      <a:cubicBezTo>
                        <a:pt x="374" y="305"/>
                        <a:pt x="394" y="297"/>
                        <a:pt x="409" y="284"/>
                      </a:cubicBezTo>
                      <a:lnTo>
                        <a:pt x="409" y="81"/>
                      </a:lnTo>
                      <a:cubicBezTo>
                        <a:pt x="406" y="40"/>
                        <a:pt x="315" y="0"/>
                        <a:pt x="203" y="0"/>
                      </a:cubicBez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TextBox 92"/>
                <p:cNvSpPr txBox="1"/>
                <p:nvPr/>
              </p:nvSpPr>
              <p:spPr>
                <a:xfrm>
                  <a:off x="10741693" y="3745898"/>
                  <a:ext cx="795726" cy="279584"/>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Data Lake</a:t>
                  </a:r>
                </a:p>
              </p:txBody>
            </p:sp>
          </p:grpSp>
        </p:grpSp>
        <p:grpSp>
          <p:nvGrpSpPr>
            <p:cNvPr id="15" name="Group 14"/>
            <p:cNvGrpSpPr/>
            <p:nvPr/>
          </p:nvGrpSpPr>
          <p:grpSpPr>
            <a:xfrm>
              <a:off x="9356689" y="3063139"/>
              <a:ext cx="2967853" cy="1331082"/>
              <a:chOff x="9517801" y="3063139"/>
              <a:chExt cx="2967853" cy="1331082"/>
            </a:xfrm>
          </p:grpSpPr>
          <p:sp>
            <p:nvSpPr>
              <p:cNvPr id="72" name="Rectangle 71"/>
              <p:cNvSpPr/>
              <p:nvPr/>
            </p:nvSpPr>
            <p:spPr>
              <a:xfrm>
                <a:off x="9517801" y="3448962"/>
                <a:ext cx="2967853" cy="94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Rectangle 72"/>
              <p:cNvSpPr/>
              <p:nvPr/>
            </p:nvSpPr>
            <p:spPr>
              <a:xfrm>
                <a:off x="9517801" y="3063139"/>
                <a:ext cx="2967853" cy="385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rtlCol="0" anchor="ct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Additional Services</a:t>
                </a:r>
              </a:p>
            </p:txBody>
          </p:sp>
          <p:grpSp>
            <p:nvGrpSpPr>
              <p:cNvPr id="74" name="Group 73"/>
              <p:cNvGrpSpPr/>
              <p:nvPr/>
            </p:nvGrpSpPr>
            <p:grpSpPr>
              <a:xfrm>
                <a:off x="9604744" y="3580123"/>
                <a:ext cx="1044902" cy="732558"/>
                <a:chOff x="9788776" y="3602953"/>
                <a:chExt cx="1044902" cy="732558"/>
              </a:xfrm>
            </p:grpSpPr>
            <p:grpSp>
              <p:nvGrpSpPr>
                <p:cNvPr id="81" name="Group 46"/>
                <p:cNvGrpSpPr>
                  <a:grpSpLocks noChangeAspect="1"/>
                </p:cNvGrpSpPr>
                <p:nvPr/>
              </p:nvGrpSpPr>
              <p:grpSpPr bwMode="auto">
                <a:xfrm>
                  <a:off x="10068757" y="3602953"/>
                  <a:ext cx="484940" cy="435520"/>
                  <a:chOff x="3946" y="4222"/>
                  <a:chExt cx="314" cy="282"/>
                </a:xfrm>
                <a:solidFill>
                  <a:schemeClr val="bg1"/>
                </a:solidFill>
              </p:grpSpPr>
              <p:sp>
                <p:nvSpPr>
                  <p:cNvPr id="83" name="Freeform 47"/>
                  <p:cNvSpPr>
                    <a:spLocks/>
                  </p:cNvSpPr>
                  <p:nvPr/>
                </p:nvSpPr>
                <p:spPr bwMode="auto">
                  <a:xfrm>
                    <a:off x="4019" y="4237"/>
                    <a:ext cx="241" cy="240"/>
                  </a:xfrm>
                  <a:custGeom>
                    <a:avLst/>
                    <a:gdLst>
                      <a:gd name="T0" fmla="*/ 700 w 775"/>
                      <a:gd name="T1" fmla="*/ 388 h 776"/>
                      <a:gd name="T2" fmla="*/ 699 w 775"/>
                      <a:gd name="T3" fmla="*/ 365 h 776"/>
                      <a:gd name="T4" fmla="*/ 775 w 775"/>
                      <a:gd name="T5" fmla="*/ 323 h 776"/>
                      <a:gd name="T6" fmla="*/ 755 w 775"/>
                      <a:gd name="T7" fmla="*/ 250 h 776"/>
                      <a:gd name="T8" fmla="*/ 668 w 775"/>
                      <a:gd name="T9" fmla="*/ 251 h 776"/>
                      <a:gd name="T10" fmla="*/ 646 w 775"/>
                      <a:gd name="T11" fmla="*/ 212 h 776"/>
                      <a:gd name="T12" fmla="*/ 691 w 775"/>
                      <a:gd name="T13" fmla="*/ 138 h 776"/>
                      <a:gd name="T14" fmla="*/ 638 w 775"/>
                      <a:gd name="T15" fmla="*/ 84 h 776"/>
                      <a:gd name="T16" fmla="*/ 593 w 775"/>
                      <a:gd name="T17" fmla="*/ 110 h 776"/>
                      <a:gd name="T18" fmla="*/ 575 w 775"/>
                      <a:gd name="T19" fmla="*/ 138 h 776"/>
                      <a:gd name="T20" fmla="*/ 535 w 775"/>
                      <a:gd name="T21" fmla="*/ 197 h 776"/>
                      <a:gd name="T22" fmla="*/ 628 w 775"/>
                      <a:gd name="T23" fmla="*/ 388 h 776"/>
                      <a:gd name="T24" fmla="*/ 387 w 775"/>
                      <a:gd name="T25" fmla="*/ 629 h 776"/>
                      <a:gd name="T26" fmla="*/ 146 w 775"/>
                      <a:gd name="T27" fmla="*/ 388 h 776"/>
                      <a:gd name="T28" fmla="*/ 346 w 775"/>
                      <a:gd name="T29" fmla="*/ 151 h 776"/>
                      <a:gd name="T30" fmla="*/ 365 w 775"/>
                      <a:gd name="T31" fmla="*/ 76 h 776"/>
                      <a:gd name="T32" fmla="*/ 322 w 775"/>
                      <a:gd name="T33" fmla="*/ 0 h 776"/>
                      <a:gd name="T34" fmla="*/ 250 w 775"/>
                      <a:gd name="T35" fmla="*/ 20 h 776"/>
                      <a:gd name="T36" fmla="*/ 251 w 775"/>
                      <a:gd name="T37" fmla="*/ 107 h 776"/>
                      <a:gd name="T38" fmla="*/ 212 w 775"/>
                      <a:gd name="T39" fmla="*/ 129 h 776"/>
                      <a:gd name="T40" fmla="*/ 137 w 775"/>
                      <a:gd name="T41" fmla="*/ 84 h 776"/>
                      <a:gd name="T42" fmla="*/ 84 w 775"/>
                      <a:gd name="T43" fmla="*/ 138 h 776"/>
                      <a:gd name="T44" fmla="*/ 129 w 775"/>
                      <a:gd name="T45" fmla="*/ 212 h 776"/>
                      <a:gd name="T46" fmla="*/ 107 w 775"/>
                      <a:gd name="T47" fmla="*/ 252 h 776"/>
                      <a:gd name="T48" fmla="*/ 19 w 775"/>
                      <a:gd name="T49" fmla="*/ 250 h 776"/>
                      <a:gd name="T50" fmla="*/ 0 w 775"/>
                      <a:gd name="T51" fmla="*/ 323 h 776"/>
                      <a:gd name="T52" fmla="*/ 76 w 775"/>
                      <a:gd name="T53" fmla="*/ 366 h 776"/>
                      <a:gd name="T54" fmla="*/ 75 w 775"/>
                      <a:gd name="T55" fmla="*/ 388 h 776"/>
                      <a:gd name="T56" fmla="*/ 76 w 775"/>
                      <a:gd name="T57" fmla="*/ 410 h 776"/>
                      <a:gd name="T58" fmla="*/ 0 w 775"/>
                      <a:gd name="T59" fmla="*/ 452 h 776"/>
                      <a:gd name="T60" fmla="*/ 20 w 775"/>
                      <a:gd name="T61" fmla="*/ 526 h 776"/>
                      <a:gd name="T62" fmla="*/ 107 w 775"/>
                      <a:gd name="T63" fmla="*/ 524 h 776"/>
                      <a:gd name="T64" fmla="*/ 129 w 775"/>
                      <a:gd name="T65" fmla="*/ 563 h 776"/>
                      <a:gd name="T66" fmla="*/ 84 w 775"/>
                      <a:gd name="T67" fmla="*/ 638 h 776"/>
                      <a:gd name="T68" fmla="*/ 137 w 775"/>
                      <a:gd name="T69" fmla="*/ 692 h 776"/>
                      <a:gd name="T70" fmla="*/ 212 w 775"/>
                      <a:gd name="T71" fmla="*/ 647 h 776"/>
                      <a:gd name="T72" fmla="*/ 251 w 775"/>
                      <a:gd name="T73" fmla="*/ 669 h 776"/>
                      <a:gd name="T74" fmla="*/ 250 w 775"/>
                      <a:gd name="T75" fmla="*/ 756 h 776"/>
                      <a:gd name="T76" fmla="*/ 322 w 775"/>
                      <a:gd name="T77" fmla="*/ 776 h 776"/>
                      <a:gd name="T78" fmla="*/ 365 w 775"/>
                      <a:gd name="T79" fmla="*/ 700 h 776"/>
                      <a:gd name="T80" fmla="*/ 387 w 775"/>
                      <a:gd name="T81" fmla="*/ 701 h 776"/>
                      <a:gd name="T82" fmla="*/ 410 w 775"/>
                      <a:gd name="T83" fmla="*/ 700 h 776"/>
                      <a:gd name="T84" fmla="*/ 452 w 775"/>
                      <a:gd name="T85" fmla="*/ 776 h 776"/>
                      <a:gd name="T86" fmla="*/ 525 w 775"/>
                      <a:gd name="T87" fmla="*/ 756 h 776"/>
                      <a:gd name="T88" fmla="*/ 524 w 775"/>
                      <a:gd name="T89" fmla="*/ 669 h 776"/>
                      <a:gd name="T90" fmla="*/ 563 w 775"/>
                      <a:gd name="T91" fmla="*/ 647 h 776"/>
                      <a:gd name="T92" fmla="*/ 638 w 775"/>
                      <a:gd name="T93" fmla="*/ 692 h 776"/>
                      <a:gd name="T94" fmla="*/ 691 w 775"/>
                      <a:gd name="T95" fmla="*/ 638 h 776"/>
                      <a:gd name="T96" fmla="*/ 646 w 775"/>
                      <a:gd name="T97" fmla="*/ 563 h 776"/>
                      <a:gd name="T98" fmla="*/ 668 w 775"/>
                      <a:gd name="T99" fmla="*/ 524 h 776"/>
                      <a:gd name="T100" fmla="*/ 755 w 775"/>
                      <a:gd name="T101" fmla="*/ 526 h 776"/>
                      <a:gd name="T102" fmla="*/ 775 w 775"/>
                      <a:gd name="T103" fmla="*/ 452 h 776"/>
                      <a:gd name="T104" fmla="*/ 698 w 775"/>
                      <a:gd name="T105" fmla="*/ 410 h 776"/>
                      <a:gd name="T106" fmla="*/ 700 w 775"/>
                      <a:gd name="T107" fmla="*/ 38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5" h="776">
                        <a:moveTo>
                          <a:pt x="700" y="388"/>
                        </a:moveTo>
                        <a:cubicBezTo>
                          <a:pt x="700" y="380"/>
                          <a:pt x="699" y="373"/>
                          <a:pt x="699" y="365"/>
                        </a:cubicBezTo>
                        <a:lnTo>
                          <a:pt x="775" y="323"/>
                        </a:lnTo>
                        <a:cubicBezTo>
                          <a:pt x="771" y="298"/>
                          <a:pt x="764" y="273"/>
                          <a:pt x="755" y="250"/>
                        </a:cubicBezTo>
                        <a:lnTo>
                          <a:pt x="668" y="251"/>
                        </a:lnTo>
                        <a:cubicBezTo>
                          <a:pt x="662" y="238"/>
                          <a:pt x="654" y="225"/>
                          <a:pt x="646" y="212"/>
                        </a:cubicBezTo>
                        <a:lnTo>
                          <a:pt x="691" y="138"/>
                        </a:lnTo>
                        <a:cubicBezTo>
                          <a:pt x="675" y="118"/>
                          <a:pt x="657" y="100"/>
                          <a:pt x="638" y="84"/>
                        </a:cubicBezTo>
                        <a:lnTo>
                          <a:pt x="593" y="110"/>
                        </a:lnTo>
                        <a:lnTo>
                          <a:pt x="575" y="138"/>
                        </a:lnTo>
                        <a:lnTo>
                          <a:pt x="535" y="197"/>
                        </a:lnTo>
                        <a:cubicBezTo>
                          <a:pt x="591" y="241"/>
                          <a:pt x="628" y="310"/>
                          <a:pt x="628" y="388"/>
                        </a:cubicBezTo>
                        <a:cubicBezTo>
                          <a:pt x="628" y="521"/>
                          <a:pt x="520" y="629"/>
                          <a:pt x="387" y="629"/>
                        </a:cubicBezTo>
                        <a:cubicBezTo>
                          <a:pt x="254" y="629"/>
                          <a:pt x="146" y="521"/>
                          <a:pt x="146" y="388"/>
                        </a:cubicBezTo>
                        <a:cubicBezTo>
                          <a:pt x="146" y="268"/>
                          <a:pt x="233" y="170"/>
                          <a:pt x="346" y="151"/>
                        </a:cubicBezTo>
                        <a:lnTo>
                          <a:pt x="365" y="76"/>
                        </a:lnTo>
                        <a:lnTo>
                          <a:pt x="322" y="0"/>
                        </a:lnTo>
                        <a:cubicBezTo>
                          <a:pt x="297" y="4"/>
                          <a:pt x="273" y="11"/>
                          <a:pt x="250" y="20"/>
                        </a:cubicBezTo>
                        <a:lnTo>
                          <a:pt x="251" y="107"/>
                        </a:lnTo>
                        <a:cubicBezTo>
                          <a:pt x="238" y="113"/>
                          <a:pt x="224" y="120"/>
                          <a:pt x="212" y="129"/>
                        </a:cubicBezTo>
                        <a:lnTo>
                          <a:pt x="137" y="84"/>
                        </a:lnTo>
                        <a:cubicBezTo>
                          <a:pt x="118" y="100"/>
                          <a:pt x="101" y="118"/>
                          <a:pt x="84" y="138"/>
                        </a:cubicBezTo>
                        <a:lnTo>
                          <a:pt x="129" y="212"/>
                        </a:lnTo>
                        <a:cubicBezTo>
                          <a:pt x="120" y="225"/>
                          <a:pt x="114" y="238"/>
                          <a:pt x="107" y="252"/>
                        </a:cubicBezTo>
                        <a:lnTo>
                          <a:pt x="19" y="250"/>
                        </a:lnTo>
                        <a:cubicBezTo>
                          <a:pt x="11" y="274"/>
                          <a:pt x="4" y="298"/>
                          <a:pt x="0" y="323"/>
                        </a:cubicBezTo>
                        <a:lnTo>
                          <a:pt x="76" y="366"/>
                        </a:lnTo>
                        <a:cubicBezTo>
                          <a:pt x="75" y="373"/>
                          <a:pt x="75" y="380"/>
                          <a:pt x="75" y="388"/>
                        </a:cubicBezTo>
                        <a:cubicBezTo>
                          <a:pt x="75" y="396"/>
                          <a:pt x="75" y="403"/>
                          <a:pt x="76" y="410"/>
                        </a:cubicBezTo>
                        <a:lnTo>
                          <a:pt x="0" y="452"/>
                        </a:lnTo>
                        <a:cubicBezTo>
                          <a:pt x="4" y="478"/>
                          <a:pt x="11" y="502"/>
                          <a:pt x="20" y="526"/>
                        </a:cubicBezTo>
                        <a:lnTo>
                          <a:pt x="107" y="524"/>
                        </a:lnTo>
                        <a:cubicBezTo>
                          <a:pt x="114" y="538"/>
                          <a:pt x="121" y="551"/>
                          <a:pt x="129" y="563"/>
                        </a:cubicBezTo>
                        <a:lnTo>
                          <a:pt x="84" y="638"/>
                        </a:lnTo>
                        <a:cubicBezTo>
                          <a:pt x="100" y="658"/>
                          <a:pt x="118" y="676"/>
                          <a:pt x="137" y="692"/>
                        </a:cubicBezTo>
                        <a:lnTo>
                          <a:pt x="212" y="647"/>
                        </a:lnTo>
                        <a:cubicBezTo>
                          <a:pt x="224" y="656"/>
                          <a:pt x="238" y="663"/>
                          <a:pt x="251" y="669"/>
                        </a:cubicBezTo>
                        <a:lnTo>
                          <a:pt x="250" y="756"/>
                        </a:lnTo>
                        <a:cubicBezTo>
                          <a:pt x="273" y="765"/>
                          <a:pt x="297" y="772"/>
                          <a:pt x="322" y="776"/>
                        </a:cubicBezTo>
                        <a:lnTo>
                          <a:pt x="365" y="700"/>
                        </a:lnTo>
                        <a:cubicBezTo>
                          <a:pt x="373" y="700"/>
                          <a:pt x="380" y="701"/>
                          <a:pt x="387" y="701"/>
                        </a:cubicBezTo>
                        <a:cubicBezTo>
                          <a:pt x="395" y="701"/>
                          <a:pt x="402" y="700"/>
                          <a:pt x="410" y="700"/>
                        </a:cubicBezTo>
                        <a:lnTo>
                          <a:pt x="452" y="776"/>
                        </a:lnTo>
                        <a:cubicBezTo>
                          <a:pt x="477" y="772"/>
                          <a:pt x="502" y="765"/>
                          <a:pt x="525" y="756"/>
                        </a:cubicBezTo>
                        <a:lnTo>
                          <a:pt x="524" y="669"/>
                        </a:lnTo>
                        <a:cubicBezTo>
                          <a:pt x="537" y="663"/>
                          <a:pt x="550" y="655"/>
                          <a:pt x="563" y="647"/>
                        </a:cubicBezTo>
                        <a:lnTo>
                          <a:pt x="638" y="692"/>
                        </a:lnTo>
                        <a:cubicBezTo>
                          <a:pt x="657" y="676"/>
                          <a:pt x="675" y="658"/>
                          <a:pt x="691" y="638"/>
                        </a:cubicBezTo>
                        <a:lnTo>
                          <a:pt x="646" y="563"/>
                        </a:lnTo>
                        <a:cubicBezTo>
                          <a:pt x="654" y="551"/>
                          <a:pt x="662" y="538"/>
                          <a:pt x="668" y="524"/>
                        </a:cubicBezTo>
                        <a:lnTo>
                          <a:pt x="755" y="526"/>
                        </a:lnTo>
                        <a:cubicBezTo>
                          <a:pt x="764" y="502"/>
                          <a:pt x="771" y="478"/>
                          <a:pt x="775" y="452"/>
                        </a:cubicBezTo>
                        <a:lnTo>
                          <a:pt x="698" y="410"/>
                        </a:lnTo>
                        <a:cubicBezTo>
                          <a:pt x="699" y="403"/>
                          <a:pt x="700" y="395"/>
                          <a:pt x="700" y="388"/>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48"/>
                  <p:cNvSpPr>
                    <a:spLocks noEditPoints="1"/>
                  </p:cNvSpPr>
                  <p:nvPr/>
                </p:nvSpPr>
                <p:spPr bwMode="auto">
                  <a:xfrm>
                    <a:off x="3946" y="4402"/>
                    <a:ext cx="103" cy="102"/>
                  </a:xfrm>
                  <a:custGeom>
                    <a:avLst/>
                    <a:gdLst>
                      <a:gd name="T0" fmla="*/ 165 w 330"/>
                      <a:gd name="T1" fmla="*/ 218 h 330"/>
                      <a:gd name="T2" fmla="*/ 112 w 330"/>
                      <a:gd name="T3" fmla="*/ 165 h 330"/>
                      <a:gd name="T4" fmla="*/ 165 w 330"/>
                      <a:gd name="T5" fmla="*/ 113 h 330"/>
                      <a:gd name="T6" fmla="*/ 217 w 330"/>
                      <a:gd name="T7" fmla="*/ 165 h 330"/>
                      <a:gd name="T8" fmla="*/ 165 w 330"/>
                      <a:gd name="T9" fmla="*/ 218 h 330"/>
                      <a:gd name="T10" fmla="*/ 268 w 330"/>
                      <a:gd name="T11" fmla="*/ 35 h 330"/>
                      <a:gd name="T12" fmla="*/ 263 w 330"/>
                      <a:gd name="T13" fmla="*/ 37 h 330"/>
                      <a:gd name="T14" fmla="*/ 225 w 330"/>
                      <a:gd name="T15" fmla="*/ 57 h 330"/>
                      <a:gd name="T16" fmla="*/ 199 w 330"/>
                      <a:gd name="T17" fmla="*/ 46 h 330"/>
                      <a:gd name="T18" fmla="*/ 183 w 330"/>
                      <a:gd name="T19" fmla="*/ 0 h 330"/>
                      <a:gd name="T20" fmla="*/ 145 w 330"/>
                      <a:gd name="T21" fmla="*/ 0 h 330"/>
                      <a:gd name="T22" fmla="*/ 144 w 330"/>
                      <a:gd name="T23" fmla="*/ 6 h 330"/>
                      <a:gd name="T24" fmla="*/ 131 w 330"/>
                      <a:gd name="T25" fmla="*/ 46 h 330"/>
                      <a:gd name="T26" fmla="*/ 105 w 330"/>
                      <a:gd name="T27" fmla="*/ 57 h 330"/>
                      <a:gd name="T28" fmla="*/ 61 w 330"/>
                      <a:gd name="T29" fmla="*/ 36 h 330"/>
                      <a:gd name="T30" fmla="*/ 34 w 330"/>
                      <a:gd name="T31" fmla="*/ 63 h 330"/>
                      <a:gd name="T32" fmla="*/ 37 w 330"/>
                      <a:gd name="T33" fmla="*/ 68 h 330"/>
                      <a:gd name="T34" fmla="*/ 56 w 330"/>
                      <a:gd name="T35" fmla="*/ 105 h 330"/>
                      <a:gd name="T36" fmla="*/ 45 w 330"/>
                      <a:gd name="T37" fmla="*/ 131 h 330"/>
                      <a:gd name="T38" fmla="*/ 0 w 330"/>
                      <a:gd name="T39" fmla="*/ 148 h 330"/>
                      <a:gd name="T40" fmla="*/ 0 w 330"/>
                      <a:gd name="T41" fmla="*/ 185 h 330"/>
                      <a:gd name="T42" fmla="*/ 5 w 330"/>
                      <a:gd name="T43" fmla="*/ 187 h 330"/>
                      <a:gd name="T44" fmla="*/ 45 w 330"/>
                      <a:gd name="T45" fmla="*/ 200 h 330"/>
                      <a:gd name="T46" fmla="*/ 56 w 330"/>
                      <a:gd name="T47" fmla="*/ 226 h 330"/>
                      <a:gd name="T48" fmla="*/ 35 w 330"/>
                      <a:gd name="T49" fmla="*/ 269 h 330"/>
                      <a:gd name="T50" fmla="*/ 62 w 330"/>
                      <a:gd name="T51" fmla="*/ 296 h 330"/>
                      <a:gd name="T52" fmla="*/ 67 w 330"/>
                      <a:gd name="T53" fmla="*/ 294 h 330"/>
                      <a:gd name="T54" fmla="*/ 105 w 330"/>
                      <a:gd name="T55" fmla="*/ 274 h 330"/>
                      <a:gd name="T56" fmla="*/ 130 w 330"/>
                      <a:gd name="T57" fmla="*/ 285 h 330"/>
                      <a:gd name="T58" fmla="*/ 147 w 330"/>
                      <a:gd name="T59" fmla="*/ 330 h 330"/>
                      <a:gd name="T60" fmla="*/ 185 w 330"/>
                      <a:gd name="T61" fmla="*/ 330 h 330"/>
                      <a:gd name="T62" fmla="*/ 186 w 330"/>
                      <a:gd name="T63" fmla="*/ 325 h 330"/>
                      <a:gd name="T64" fmla="*/ 199 w 330"/>
                      <a:gd name="T65" fmla="*/ 285 h 330"/>
                      <a:gd name="T66" fmla="*/ 225 w 330"/>
                      <a:gd name="T67" fmla="*/ 274 h 330"/>
                      <a:gd name="T68" fmla="*/ 269 w 330"/>
                      <a:gd name="T69" fmla="*/ 295 h 330"/>
                      <a:gd name="T70" fmla="*/ 295 w 330"/>
                      <a:gd name="T71" fmla="*/ 268 h 330"/>
                      <a:gd name="T72" fmla="*/ 293 w 330"/>
                      <a:gd name="T73" fmla="*/ 263 h 330"/>
                      <a:gd name="T74" fmla="*/ 274 w 330"/>
                      <a:gd name="T75" fmla="*/ 226 h 330"/>
                      <a:gd name="T76" fmla="*/ 284 w 330"/>
                      <a:gd name="T77" fmla="*/ 200 h 330"/>
                      <a:gd name="T78" fmla="*/ 330 w 330"/>
                      <a:gd name="T79" fmla="*/ 183 h 330"/>
                      <a:gd name="T80" fmla="*/ 330 w 330"/>
                      <a:gd name="T81" fmla="*/ 146 h 330"/>
                      <a:gd name="T82" fmla="*/ 324 w 330"/>
                      <a:gd name="T83" fmla="*/ 144 h 330"/>
                      <a:gd name="T84" fmla="*/ 284 w 330"/>
                      <a:gd name="T85" fmla="*/ 131 h 330"/>
                      <a:gd name="T86" fmla="*/ 274 w 330"/>
                      <a:gd name="T87" fmla="*/ 105 h 330"/>
                      <a:gd name="T88" fmla="*/ 292 w 330"/>
                      <a:gd name="T89" fmla="*/ 66 h 330"/>
                      <a:gd name="T90" fmla="*/ 282 w 330"/>
                      <a:gd name="T91" fmla="*/ 49 h 330"/>
                      <a:gd name="T92" fmla="*/ 268 w 330"/>
                      <a:gd name="T93" fmla="*/ 3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330">
                        <a:moveTo>
                          <a:pt x="165" y="218"/>
                        </a:moveTo>
                        <a:cubicBezTo>
                          <a:pt x="136" y="218"/>
                          <a:pt x="112" y="194"/>
                          <a:pt x="112" y="165"/>
                        </a:cubicBezTo>
                        <a:cubicBezTo>
                          <a:pt x="112" y="136"/>
                          <a:pt x="136" y="113"/>
                          <a:pt x="165" y="113"/>
                        </a:cubicBezTo>
                        <a:cubicBezTo>
                          <a:pt x="194" y="113"/>
                          <a:pt x="217" y="136"/>
                          <a:pt x="217" y="165"/>
                        </a:cubicBezTo>
                        <a:cubicBezTo>
                          <a:pt x="218" y="194"/>
                          <a:pt x="194" y="218"/>
                          <a:pt x="165" y="218"/>
                        </a:cubicBezTo>
                        <a:close/>
                        <a:moveTo>
                          <a:pt x="268" y="35"/>
                        </a:moveTo>
                        <a:lnTo>
                          <a:pt x="263" y="37"/>
                        </a:lnTo>
                        <a:lnTo>
                          <a:pt x="225" y="57"/>
                        </a:lnTo>
                        <a:lnTo>
                          <a:pt x="199" y="46"/>
                        </a:lnTo>
                        <a:lnTo>
                          <a:pt x="183" y="0"/>
                        </a:lnTo>
                        <a:lnTo>
                          <a:pt x="145" y="0"/>
                        </a:lnTo>
                        <a:lnTo>
                          <a:pt x="144" y="6"/>
                        </a:lnTo>
                        <a:lnTo>
                          <a:pt x="131" y="46"/>
                        </a:lnTo>
                        <a:lnTo>
                          <a:pt x="105" y="57"/>
                        </a:lnTo>
                        <a:lnTo>
                          <a:pt x="61" y="36"/>
                        </a:lnTo>
                        <a:lnTo>
                          <a:pt x="34" y="63"/>
                        </a:lnTo>
                        <a:lnTo>
                          <a:pt x="37" y="68"/>
                        </a:lnTo>
                        <a:lnTo>
                          <a:pt x="56" y="105"/>
                        </a:lnTo>
                        <a:lnTo>
                          <a:pt x="45" y="131"/>
                        </a:lnTo>
                        <a:lnTo>
                          <a:pt x="0" y="148"/>
                        </a:lnTo>
                        <a:lnTo>
                          <a:pt x="0" y="185"/>
                        </a:lnTo>
                        <a:lnTo>
                          <a:pt x="5" y="187"/>
                        </a:lnTo>
                        <a:lnTo>
                          <a:pt x="45" y="200"/>
                        </a:lnTo>
                        <a:lnTo>
                          <a:pt x="56" y="226"/>
                        </a:lnTo>
                        <a:lnTo>
                          <a:pt x="35" y="269"/>
                        </a:lnTo>
                        <a:lnTo>
                          <a:pt x="62" y="296"/>
                        </a:lnTo>
                        <a:lnTo>
                          <a:pt x="67" y="294"/>
                        </a:lnTo>
                        <a:lnTo>
                          <a:pt x="105" y="274"/>
                        </a:lnTo>
                        <a:lnTo>
                          <a:pt x="130" y="285"/>
                        </a:lnTo>
                        <a:lnTo>
                          <a:pt x="147" y="330"/>
                        </a:lnTo>
                        <a:lnTo>
                          <a:pt x="185" y="330"/>
                        </a:lnTo>
                        <a:lnTo>
                          <a:pt x="186" y="325"/>
                        </a:lnTo>
                        <a:lnTo>
                          <a:pt x="199" y="285"/>
                        </a:lnTo>
                        <a:lnTo>
                          <a:pt x="225" y="274"/>
                        </a:lnTo>
                        <a:lnTo>
                          <a:pt x="269" y="295"/>
                        </a:lnTo>
                        <a:lnTo>
                          <a:pt x="295" y="268"/>
                        </a:lnTo>
                        <a:lnTo>
                          <a:pt x="293" y="263"/>
                        </a:lnTo>
                        <a:lnTo>
                          <a:pt x="274" y="226"/>
                        </a:lnTo>
                        <a:lnTo>
                          <a:pt x="284" y="200"/>
                        </a:lnTo>
                        <a:lnTo>
                          <a:pt x="330" y="183"/>
                        </a:lnTo>
                        <a:lnTo>
                          <a:pt x="330" y="146"/>
                        </a:lnTo>
                        <a:lnTo>
                          <a:pt x="324" y="144"/>
                        </a:lnTo>
                        <a:lnTo>
                          <a:pt x="284" y="131"/>
                        </a:lnTo>
                        <a:lnTo>
                          <a:pt x="274" y="105"/>
                        </a:lnTo>
                        <a:lnTo>
                          <a:pt x="292" y="66"/>
                        </a:lnTo>
                        <a:cubicBezTo>
                          <a:pt x="289" y="60"/>
                          <a:pt x="285" y="55"/>
                          <a:pt x="282" y="49"/>
                        </a:cubicBezTo>
                        <a:lnTo>
                          <a:pt x="268" y="35"/>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49"/>
                  <p:cNvSpPr>
                    <a:spLocks/>
                  </p:cNvSpPr>
                  <p:nvPr/>
                </p:nvSpPr>
                <p:spPr bwMode="auto">
                  <a:xfrm>
                    <a:off x="4034" y="4417"/>
                    <a:ext cx="4" cy="6"/>
                  </a:xfrm>
                  <a:custGeom>
                    <a:avLst/>
                    <a:gdLst>
                      <a:gd name="T0" fmla="*/ 0 w 12"/>
                      <a:gd name="T1" fmla="*/ 0 h 17"/>
                      <a:gd name="T2" fmla="*/ 10 w 12"/>
                      <a:gd name="T3" fmla="*/ 17 h 17"/>
                      <a:gd name="T4" fmla="*/ 12 w 12"/>
                      <a:gd name="T5" fmla="*/ 13 h 17"/>
                      <a:gd name="T6" fmla="*/ 0 w 12"/>
                      <a:gd name="T7" fmla="*/ 0 h 17"/>
                    </a:gdLst>
                    <a:ahLst/>
                    <a:cxnLst>
                      <a:cxn ang="0">
                        <a:pos x="T0" y="T1"/>
                      </a:cxn>
                      <a:cxn ang="0">
                        <a:pos x="T2" y="T3"/>
                      </a:cxn>
                      <a:cxn ang="0">
                        <a:pos x="T4" y="T5"/>
                      </a:cxn>
                      <a:cxn ang="0">
                        <a:pos x="T6" y="T7"/>
                      </a:cxn>
                    </a:cxnLst>
                    <a:rect l="0" t="0" r="r" b="b"/>
                    <a:pathLst>
                      <a:path w="12" h="17">
                        <a:moveTo>
                          <a:pt x="0" y="0"/>
                        </a:moveTo>
                        <a:cubicBezTo>
                          <a:pt x="3" y="6"/>
                          <a:pt x="7" y="11"/>
                          <a:pt x="10" y="17"/>
                        </a:cubicBezTo>
                        <a:lnTo>
                          <a:pt x="12" y="13"/>
                        </a:lnTo>
                        <a:lnTo>
                          <a:pt x="0"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50"/>
                  <p:cNvSpPr>
                    <a:spLocks/>
                  </p:cNvSpPr>
                  <p:nvPr/>
                </p:nvSpPr>
                <p:spPr bwMode="auto">
                  <a:xfrm>
                    <a:off x="4113" y="4222"/>
                    <a:ext cx="95" cy="190"/>
                  </a:xfrm>
                  <a:custGeom>
                    <a:avLst/>
                    <a:gdLst>
                      <a:gd name="T0" fmla="*/ 136 w 305"/>
                      <a:gd name="T1" fmla="*/ 0 h 617"/>
                      <a:gd name="T2" fmla="*/ 121 w 305"/>
                      <a:gd name="T3" fmla="*/ 46 h 617"/>
                      <a:gd name="T4" fmla="*/ 96 w 305"/>
                      <a:gd name="T5" fmla="*/ 126 h 617"/>
                      <a:gd name="T6" fmla="*/ 84 w 305"/>
                      <a:gd name="T7" fmla="*/ 164 h 617"/>
                      <a:gd name="T8" fmla="*/ 74 w 305"/>
                      <a:gd name="T9" fmla="*/ 197 h 617"/>
                      <a:gd name="T10" fmla="*/ 1 w 305"/>
                      <a:gd name="T11" fmla="*/ 428 h 617"/>
                      <a:gd name="T12" fmla="*/ 7 w 305"/>
                      <a:gd name="T13" fmla="*/ 436 h 617"/>
                      <a:gd name="T14" fmla="*/ 74 w 305"/>
                      <a:gd name="T15" fmla="*/ 436 h 617"/>
                      <a:gd name="T16" fmla="*/ 79 w 305"/>
                      <a:gd name="T17" fmla="*/ 438 h 617"/>
                      <a:gd name="T18" fmla="*/ 80 w 305"/>
                      <a:gd name="T19" fmla="*/ 444 h 617"/>
                      <a:gd name="T20" fmla="*/ 10 w 305"/>
                      <a:gd name="T21" fmla="*/ 612 h 617"/>
                      <a:gd name="T22" fmla="*/ 13 w 305"/>
                      <a:gd name="T23" fmla="*/ 613 h 617"/>
                      <a:gd name="T24" fmla="*/ 232 w 305"/>
                      <a:gd name="T25" fmla="*/ 365 h 617"/>
                      <a:gd name="T26" fmla="*/ 229 w 305"/>
                      <a:gd name="T27" fmla="*/ 358 h 617"/>
                      <a:gd name="T28" fmla="*/ 157 w 305"/>
                      <a:gd name="T29" fmla="*/ 359 h 617"/>
                      <a:gd name="T30" fmla="*/ 144 w 305"/>
                      <a:gd name="T31" fmla="*/ 359 h 617"/>
                      <a:gd name="T32" fmla="*/ 139 w 305"/>
                      <a:gd name="T33" fmla="*/ 352 h 617"/>
                      <a:gd name="T34" fmla="*/ 208 w 305"/>
                      <a:gd name="T35" fmla="*/ 230 h 617"/>
                      <a:gd name="T36" fmla="*/ 224 w 305"/>
                      <a:gd name="T37" fmla="*/ 201 h 617"/>
                      <a:gd name="T38" fmla="*/ 243 w 305"/>
                      <a:gd name="T39" fmla="*/ 167 h 617"/>
                      <a:gd name="T40" fmla="*/ 282 w 305"/>
                      <a:gd name="T41" fmla="*/ 97 h 617"/>
                      <a:gd name="T42" fmla="*/ 305 w 305"/>
                      <a:gd name="T43" fmla="*/ 56 h 617"/>
                      <a:gd name="T44" fmla="*/ 136 w 305"/>
                      <a:gd name="T45"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617">
                        <a:moveTo>
                          <a:pt x="136" y="0"/>
                        </a:moveTo>
                        <a:lnTo>
                          <a:pt x="121" y="46"/>
                        </a:lnTo>
                        <a:lnTo>
                          <a:pt x="96" y="126"/>
                        </a:lnTo>
                        <a:lnTo>
                          <a:pt x="84" y="164"/>
                        </a:lnTo>
                        <a:lnTo>
                          <a:pt x="74" y="197"/>
                        </a:lnTo>
                        <a:lnTo>
                          <a:pt x="1" y="428"/>
                        </a:lnTo>
                        <a:cubicBezTo>
                          <a:pt x="0" y="432"/>
                          <a:pt x="2" y="436"/>
                          <a:pt x="7" y="436"/>
                        </a:cubicBezTo>
                        <a:lnTo>
                          <a:pt x="74" y="436"/>
                        </a:lnTo>
                        <a:cubicBezTo>
                          <a:pt x="76" y="436"/>
                          <a:pt x="78" y="437"/>
                          <a:pt x="79" y="438"/>
                        </a:cubicBezTo>
                        <a:cubicBezTo>
                          <a:pt x="80" y="439"/>
                          <a:pt x="81" y="442"/>
                          <a:pt x="80" y="444"/>
                        </a:cubicBezTo>
                        <a:lnTo>
                          <a:pt x="10" y="612"/>
                        </a:lnTo>
                        <a:cubicBezTo>
                          <a:pt x="9" y="616"/>
                          <a:pt x="10" y="617"/>
                          <a:pt x="13" y="613"/>
                        </a:cubicBezTo>
                        <a:lnTo>
                          <a:pt x="232" y="365"/>
                        </a:lnTo>
                        <a:cubicBezTo>
                          <a:pt x="235" y="361"/>
                          <a:pt x="234" y="358"/>
                          <a:pt x="229" y="358"/>
                        </a:cubicBezTo>
                        <a:lnTo>
                          <a:pt x="157" y="359"/>
                        </a:lnTo>
                        <a:lnTo>
                          <a:pt x="144" y="359"/>
                        </a:lnTo>
                        <a:cubicBezTo>
                          <a:pt x="139" y="359"/>
                          <a:pt x="137" y="356"/>
                          <a:pt x="139" y="352"/>
                        </a:cubicBezTo>
                        <a:lnTo>
                          <a:pt x="208" y="230"/>
                        </a:lnTo>
                        <a:lnTo>
                          <a:pt x="224" y="201"/>
                        </a:lnTo>
                        <a:lnTo>
                          <a:pt x="243" y="167"/>
                        </a:lnTo>
                        <a:lnTo>
                          <a:pt x="282" y="97"/>
                        </a:lnTo>
                        <a:lnTo>
                          <a:pt x="305" y="56"/>
                        </a:lnTo>
                        <a:cubicBezTo>
                          <a:pt x="254" y="27"/>
                          <a:pt x="197" y="7"/>
                          <a:pt x="136"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2" name="TextBox 81"/>
                <p:cNvSpPr txBox="1"/>
                <p:nvPr/>
              </p:nvSpPr>
              <p:spPr>
                <a:xfrm>
                  <a:off x="9788776" y="4101523"/>
                  <a:ext cx="1044902"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Azure Automation</a:t>
                  </a:r>
                </a:p>
              </p:txBody>
            </p:sp>
          </p:grpSp>
          <p:grpSp>
            <p:nvGrpSpPr>
              <p:cNvPr id="75" name="Group 74"/>
              <p:cNvGrpSpPr/>
              <p:nvPr/>
            </p:nvGrpSpPr>
            <p:grpSpPr>
              <a:xfrm>
                <a:off x="10853577" y="3549045"/>
                <a:ext cx="671723" cy="763636"/>
                <a:chOff x="10868349" y="3623923"/>
                <a:chExt cx="671723" cy="763636"/>
              </a:xfrm>
            </p:grpSpPr>
            <p:sp>
              <p:nvSpPr>
                <p:cNvPr id="79" name="TextBox 78"/>
                <p:cNvSpPr txBox="1"/>
                <p:nvPr/>
              </p:nvSpPr>
              <p:spPr>
                <a:xfrm>
                  <a:off x="10868349" y="4153571"/>
                  <a:ext cx="671723"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HDInsight</a:t>
                  </a:r>
                </a:p>
              </p:txBody>
            </p:sp>
            <p:pic>
              <p:nvPicPr>
                <p:cNvPr id="80" name="Picture 79"/>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10934131" y="3623923"/>
                  <a:ext cx="540158" cy="540156"/>
                </a:xfrm>
                <a:prstGeom prst="rect">
                  <a:avLst/>
                </a:prstGeom>
              </p:spPr>
            </p:pic>
          </p:grpSp>
          <p:grpSp>
            <p:nvGrpSpPr>
              <p:cNvPr id="76" name="Group 75"/>
              <p:cNvGrpSpPr/>
              <p:nvPr/>
            </p:nvGrpSpPr>
            <p:grpSpPr>
              <a:xfrm>
                <a:off x="11806555" y="3587973"/>
                <a:ext cx="429296" cy="724708"/>
                <a:chOff x="12143704" y="3610803"/>
                <a:chExt cx="429296" cy="724708"/>
              </a:xfrm>
            </p:grpSpPr>
            <p:pic>
              <p:nvPicPr>
                <p:cNvPr id="77" name="Picture 76"/>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12143704" y="3610803"/>
                  <a:ext cx="429296" cy="429296"/>
                </a:xfrm>
                <a:prstGeom prst="rect">
                  <a:avLst/>
                </a:prstGeom>
              </p:spPr>
            </p:pic>
            <p:sp>
              <p:nvSpPr>
                <p:cNvPr id="78" name="TextBox 77"/>
                <p:cNvSpPr txBox="1"/>
                <p:nvPr/>
              </p:nvSpPr>
              <p:spPr>
                <a:xfrm>
                  <a:off x="12157143" y="4101523"/>
                  <a:ext cx="402418"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APP</a:t>
                  </a:r>
                </a:p>
              </p:txBody>
            </p:sp>
          </p:grpSp>
        </p:grpSp>
        <p:grpSp>
          <p:nvGrpSpPr>
            <p:cNvPr id="16" name="Group 15"/>
            <p:cNvGrpSpPr/>
            <p:nvPr/>
          </p:nvGrpSpPr>
          <p:grpSpPr>
            <a:xfrm>
              <a:off x="12380102" y="1423310"/>
              <a:ext cx="1376741" cy="2970912"/>
              <a:chOff x="12956704" y="1423310"/>
              <a:chExt cx="1376741" cy="2970912"/>
            </a:xfrm>
          </p:grpSpPr>
          <p:sp>
            <p:nvSpPr>
              <p:cNvPr id="23" name="Rectangle 22"/>
              <p:cNvSpPr/>
              <p:nvPr/>
            </p:nvSpPr>
            <p:spPr>
              <a:xfrm>
                <a:off x="12956704" y="2042768"/>
                <a:ext cx="1376741" cy="23514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Rectangle 23"/>
              <p:cNvSpPr/>
              <p:nvPr/>
            </p:nvSpPr>
            <p:spPr>
              <a:xfrm>
                <a:off x="12956704" y="1663590"/>
                <a:ext cx="1376741" cy="3867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t" anchorCtr="0"/>
              <a:lstStyle/>
              <a:p>
                <a:pPr marL="0" marR="0" lvl="0" indent="0" algn="l" defTabSz="1088430"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FFFFFF"/>
                    </a:solidFill>
                    <a:effectLst/>
                    <a:uLnTx/>
                    <a:uFillTx/>
                    <a:latin typeface="Segoe UI"/>
                    <a:ea typeface="+mn-ea"/>
                    <a:cs typeface="+mn-cs"/>
                  </a:rPr>
                  <a:t>BI Tools</a:t>
                </a:r>
              </a:p>
            </p:txBody>
          </p:sp>
          <p:sp>
            <p:nvSpPr>
              <p:cNvPr id="25" name="Freeform 32"/>
              <p:cNvSpPr>
                <a:spLocks/>
              </p:cNvSpPr>
              <p:nvPr/>
            </p:nvSpPr>
            <p:spPr bwMode="auto">
              <a:xfrm rot="5400000">
                <a:off x="13046064"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TextBox 25"/>
              <p:cNvSpPr txBox="1"/>
              <p:nvPr/>
            </p:nvSpPr>
            <p:spPr>
              <a:xfrm>
                <a:off x="13082777"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7</a:t>
                </a:r>
              </a:p>
            </p:txBody>
          </p:sp>
          <p:grpSp>
            <p:nvGrpSpPr>
              <p:cNvPr id="27" name="Group 16"/>
              <p:cNvGrpSpPr>
                <a:grpSpLocks noChangeAspect="1"/>
              </p:cNvGrpSpPr>
              <p:nvPr/>
            </p:nvGrpSpPr>
            <p:grpSpPr bwMode="auto">
              <a:xfrm>
                <a:off x="13091775" y="3247726"/>
                <a:ext cx="1106598" cy="217458"/>
                <a:chOff x="6612" y="3929"/>
                <a:chExt cx="1786" cy="351"/>
              </a:xfrm>
            </p:grpSpPr>
            <p:sp>
              <p:nvSpPr>
                <p:cNvPr id="46" name="Freeform 17"/>
                <p:cNvSpPr>
                  <a:spLocks/>
                </p:cNvSpPr>
                <p:nvPr/>
              </p:nvSpPr>
              <p:spPr bwMode="auto">
                <a:xfrm>
                  <a:off x="6612" y="4063"/>
                  <a:ext cx="67" cy="72"/>
                </a:xfrm>
                <a:custGeom>
                  <a:avLst/>
                  <a:gdLst>
                    <a:gd name="T0" fmla="*/ 0 w 104"/>
                    <a:gd name="T1" fmla="*/ 47 h 111"/>
                    <a:gd name="T2" fmla="*/ 41 w 104"/>
                    <a:gd name="T3" fmla="*/ 47 h 111"/>
                    <a:gd name="T4" fmla="*/ 44 w 104"/>
                    <a:gd name="T5" fmla="*/ 43 h 111"/>
                    <a:gd name="T6" fmla="*/ 44 w 104"/>
                    <a:gd name="T7" fmla="*/ 5 h 111"/>
                    <a:gd name="T8" fmla="*/ 49 w 104"/>
                    <a:gd name="T9" fmla="*/ 0 h 111"/>
                    <a:gd name="T10" fmla="*/ 60 w 104"/>
                    <a:gd name="T11" fmla="*/ 11 h 111"/>
                    <a:gd name="T12" fmla="*/ 60 w 104"/>
                    <a:gd name="T13" fmla="*/ 43 h 111"/>
                    <a:gd name="T14" fmla="*/ 64 w 104"/>
                    <a:gd name="T15" fmla="*/ 48 h 111"/>
                    <a:gd name="T16" fmla="*/ 99 w 104"/>
                    <a:gd name="T17" fmla="*/ 47 h 111"/>
                    <a:gd name="T18" fmla="*/ 104 w 104"/>
                    <a:gd name="T19" fmla="*/ 52 h 111"/>
                    <a:gd name="T20" fmla="*/ 94 w 104"/>
                    <a:gd name="T21" fmla="*/ 62 h 111"/>
                    <a:gd name="T22" fmla="*/ 66 w 104"/>
                    <a:gd name="T23" fmla="*/ 62 h 111"/>
                    <a:gd name="T24" fmla="*/ 60 w 104"/>
                    <a:gd name="T25" fmla="*/ 68 h 111"/>
                    <a:gd name="T26" fmla="*/ 60 w 104"/>
                    <a:gd name="T27" fmla="*/ 106 h 111"/>
                    <a:gd name="T28" fmla="*/ 55 w 104"/>
                    <a:gd name="T29" fmla="*/ 111 h 111"/>
                    <a:gd name="T30" fmla="*/ 44 w 104"/>
                    <a:gd name="T31" fmla="*/ 100 h 111"/>
                    <a:gd name="T32" fmla="*/ 44 w 104"/>
                    <a:gd name="T33" fmla="*/ 67 h 111"/>
                    <a:gd name="T34" fmla="*/ 40 w 104"/>
                    <a:gd name="T35" fmla="*/ 63 h 111"/>
                    <a:gd name="T36" fmla="*/ 0 w 104"/>
                    <a:gd name="T37" fmla="*/ 63 h 111"/>
                    <a:gd name="T38" fmla="*/ 0 w 104"/>
                    <a:gd name="T39"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11">
                      <a:moveTo>
                        <a:pt x="0" y="47"/>
                      </a:moveTo>
                      <a:cubicBezTo>
                        <a:pt x="14" y="48"/>
                        <a:pt x="27" y="47"/>
                        <a:pt x="41" y="47"/>
                      </a:cubicBezTo>
                      <a:cubicBezTo>
                        <a:pt x="44" y="48"/>
                        <a:pt x="44" y="45"/>
                        <a:pt x="44" y="43"/>
                      </a:cubicBezTo>
                      <a:cubicBezTo>
                        <a:pt x="44" y="31"/>
                        <a:pt x="44" y="18"/>
                        <a:pt x="44" y="5"/>
                      </a:cubicBezTo>
                      <a:cubicBezTo>
                        <a:pt x="44" y="1"/>
                        <a:pt x="45" y="0"/>
                        <a:pt x="49" y="0"/>
                      </a:cubicBezTo>
                      <a:cubicBezTo>
                        <a:pt x="60" y="0"/>
                        <a:pt x="60" y="0"/>
                        <a:pt x="60" y="11"/>
                      </a:cubicBezTo>
                      <a:cubicBezTo>
                        <a:pt x="60" y="22"/>
                        <a:pt x="60" y="32"/>
                        <a:pt x="60" y="43"/>
                      </a:cubicBezTo>
                      <a:cubicBezTo>
                        <a:pt x="60" y="46"/>
                        <a:pt x="61" y="48"/>
                        <a:pt x="64" y="48"/>
                      </a:cubicBezTo>
                      <a:cubicBezTo>
                        <a:pt x="76" y="47"/>
                        <a:pt x="87" y="48"/>
                        <a:pt x="99" y="47"/>
                      </a:cubicBezTo>
                      <a:cubicBezTo>
                        <a:pt x="103" y="47"/>
                        <a:pt x="104" y="48"/>
                        <a:pt x="104" y="52"/>
                      </a:cubicBezTo>
                      <a:cubicBezTo>
                        <a:pt x="104" y="62"/>
                        <a:pt x="104" y="62"/>
                        <a:pt x="94" y="62"/>
                      </a:cubicBezTo>
                      <a:cubicBezTo>
                        <a:pt x="85" y="62"/>
                        <a:pt x="75" y="63"/>
                        <a:pt x="66" y="62"/>
                      </a:cubicBezTo>
                      <a:cubicBezTo>
                        <a:pt x="61" y="62"/>
                        <a:pt x="59" y="64"/>
                        <a:pt x="60" y="68"/>
                      </a:cubicBezTo>
                      <a:cubicBezTo>
                        <a:pt x="60" y="81"/>
                        <a:pt x="60" y="94"/>
                        <a:pt x="60" y="106"/>
                      </a:cubicBezTo>
                      <a:cubicBezTo>
                        <a:pt x="60" y="110"/>
                        <a:pt x="59" y="111"/>
                        <a:pt x="55" y="111"/>
                      </a:cubicBezTo>
                      <a:cubicBezTo>
                        <a:pt x="44" y="111"/>
                        <a:pt x="44" y="111"/>
                        <a:pt x="44" y="100"/>
                      </a:cubicBezTo>
                      <a:cubicBezTo>
                        <a:pt x="44" y="89"/>
                        <a:pt x="44" y="78"/>
                        <a:pt x="44" y="67"/>
                      </a:cubicBezTo>
                      <a:cubicBezTo>
                        <a:pt x="44" y="64"/>
                        <a:pt x="44" y="63"/>
                        <a:pt x="40" y="63"/>
                      </a:cubicBezTo>
                      <a:cubicBezTo>
                        <a:pt x="27" y="63"/>
                        <a:pt x="13" y="63"/>
                        <a:pt x="0" y="63"/>
                      </a:cubicBezTo>
                      <a:cubicBezTo>
                        <a:pt x="0" y="58"/>
                        <a:pt x="0" y="53"/>
                        <a:pt x="0"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18"/>
                <p:cNvSpPr>
                  <a:spLocks/>
                </p:cNvSpPr>
                <p:nvPr/>
              </p:nvSpPr>
              <p:spPr bwMode="auto">
                <a:xfrm>
                  <a:off x="6750" y="3929"/>
                  <a:ext cx="68" cy="73"/>
                </a:xfrm>
                <a:custGeom>
                  <a:avLst/>
                  <a:gdLst>
                    <a:gd name="T0" fmla="*/ 61 w 105"/>
                    <a:gd name="T1" fmla="*/ 0 h 112"/>
                    <a:gd name="T2" fmla="*/ 61 w 105"/>
                    <a:gd name="T3" fmla="*/ 45 h 112"/>
                    <a:gd name="T4" fmla="*/ 65 w 105"/>
                    <a:gd name="T5" fmla="*/ 49 h 112"/>
                    <a:gd name="T6" fmla="*/ 100 w 105"/>
                    <a:gd name="T7" fmla="*/ 48 h 112"/>
                    <a:gd name="T8" fmla="*/ 105 w 105"/>
                    <a:gd name="T9" fmla="*/ 53 h 112"/>
                    <a:gd name="T10" fmla="*/ 95 w 105"/>
                    <a:gd name="T11" fmla="*/ 63 h 112"/>
                    <a:gd name="T12" fmla="*/ 65 w 105"/>
                    <a:gd name="T13" fmla="*/ 63 h 112"/>
                    <a:gd name="T14" fmla="*/ 61 w 105"/>
                    <a:gd name="T15" fmla="*/ 67 h 112"/>
                    <a:gd name="T16" fmla="*/ 61 w 105"/>
                    <a:gd name="T17" fmla="*/ 107 h 112"/>
                    <a:gd name="T18" fmla="*/ 57 w 105"/>
                    <a:gd name="T19" fmla="*/ 112 h 112"/>
                    <a:gd name="T20" fmla="*/ 45 w 105"/>
                    <a:gd name="T21" fmla="*/ 100 h 112"/>
                    <a:gd name="T22" fmla="*/ 45 w 105"/>
                    <a:gd name="T23" fmla="*/ 69 h 112"/>
                    <a:gd name="T24" fmla="*/ 39 w 105"/>
                    <a:gd name="T25" fmla="*/ 63 h 112"/>
                    <a:gd name="T26" fmla="*/ 5 w 105"/>
                    <a:gd name="T27" fmla="*/ 63 h 112"/>
                    <a:gd name="T28" fmla="*/ 1 w 105"/>
                    <a:gd name="T29" fmla="*/ 59 h 112"/>
                    <a:gd name="T30" fmla="*/ 11 w 105"/>
                    <a:gd name="T31" fmla="*/ 49 h 112"/>
                    <a:gd name="T32" fmla="*/ 41 w 105"/>
                    <a:gd name="T33" fmla="*/ 49 h 112"/>
                    <a:gd name="T34" fmla="*/ 45 w 105"/>
                    <a:gd name="T35" fmla="*/ 44 h 112"/>
                    <a:gd name="T36" fmla="*/ 45 w 105"/>
                    <a:gd name="T37" fmla="*/ 0 h 112"/>
                    <a:gd name="T38" fmla="*/ 61 w 105"/>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12">
                      <a:moveTo>
                        <a:pt x="61" y="0"/>
                      </a:moveTo>
                      <a:cubicBezTo>
                        <a:pt x="61" y="15"/>
                        <a:pt x="61" y="30"/>
                        <a:pt x="61" y="45"/>
                      </a:cubicBezTo>
                      <a:cubicBezTo>
                        <a:pt x="61" y="48"/>
                        <a:pt x="62" y="49"/>
                        <a:pt x="65" y="49"/>
                      </a:cubicBezTo>
                      <a:cubicBezTo>
                        <a:pt x="77" y="48"/>
                        <a:pt x="88" y="49"/>
                        <a:pt x="100" y="48"/>
                      </a:cubicBezTo>
                      <a:cubicBezTo>
                        <a:pt x="104" y="48"/>
                        <a:pt x="105" y="49"/>
                        <a:pt x="105" y="53"/>
                      </a:cubicBezTo>
                      <a:cubicBezTo>
                        <a:pt x="105" y="63"/>
                        <a:pt x="105" y="63"/>
                        <a:pt x="95" y="63"/>
                      </a:cubicBezTo>
                      <a:cubicBezTo>
                        <a:pt x="85" y="63"/>
                        <a:pt x="75" y="63"/>
                        <a:pt x="65" y="63"/>
                      </a:cubicBezTo>
                      <a:cubicBezTo>
                        <a:pt x="62" y="63"/>
                        <a:pt x="61" y="64"/>
                        <a:pt x="61" y="67"/>
                      </a:cubicBezTo>
                      <a:cubicBezTo>
                        <a:pt x="61" y="80"/>
                        <a:pt x="61" y="94"/>
                        <a:pt x="61" y="107"/>
                      </a:cubicBezTo>
                      <a:cubicBezTo>
                        <a:pt x="61" y="111"/>
                        <a:pt x="61" y="112"/>
                        <a:pt x="57" y="112"/>
                      </a:cubicBezTo>
                      <a:cubicBezTo>
                        <a:pt x="45" y="112"/>
                        <a:pt x="45" y="112"/>
                        <a:pt x="45" y="100"/>
                      </a:cubicBezTo>
                      <a:cubicBezTo>
                        <a:pt x="45" y="90"/>
                        <a:pt x="45" y="80"/>
                        <a:pt x="45" y="69"/>
                      </a:cubicBezTo>
                      <a:cubicBezTo>
                        <a:pt x="45" y="63"/>
                        <a:pt x="45" y="63"/>
                        <a:pt x="39" y="63"/>
                      </a:cubicBezTo>
                      <a:cubicBezTo>
                        <a:pt x="27" y="63"/>
                        <a:pt x="16" y="63"/>
                        <a:pt x="5" y="63"/>
                      </a:cubicBezTo>
                      <a:cubicBezTo>
                        <a:pt x="2" y="63"/>
                        <a:pt x="1" y="62"/>
                        <a:pt x="1" y="59"/>
                      </a:cubicBezTo>
                      <a:cubicBezTo>
                        <a:pt x="1" y="49"/>
                        <a:pt x="0" y="49"/>
                        <a:pt x="11" y="49"/>
                      </a:cubicBezTo>
                      <a:cubicBezTo>
                        <a:pt x="21" y="49"/>
                        <a:pt x="31" y="48"/>
                        <a:pt x="41" y="49"/>
                      </a:cubicBezTo>
                      <a:cubicBezTo>
                        <a:pt x="44" y="49"/>
                        <a:pt x="45" y="48"/>
                        <a:pt x="45" y="44"/>
                      </a:cubicBezTo>
                      <a:cubicBezTo>
                        <a:pt x="45" y="29"/>
                        <a:pt x="45" y="14"/>
                        <a:pt x="45" y="0"/>
                      </a:cubicBezTo>
                      <a:cubicBezTo>
                        <a:pt x="50" y="0"/>
                        <a:pt x="56" y="0"/>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19"/>
                <p:cNvSpPr>
                  <a:spLocks noEditPoints="1"/>
                </p:cNvSpPr>
                <p:nvPr/>
              </p:nvSpPr>
              <p:spPr bwMode="auto">
                <a:xfrm>
                  <a:off x="7506" y="4013"/>
                  <a:ext cx="107" cy="171"/>
                </a:xfrm>
                <a:custGeom>
                  <a:avLst/>
                  <a:gdLst>
                    <a:gd name="T0" fmla="*/ 156 w 165"/>
                    <a:gd name="T1" fmla="*/ 133 h 264"/>
                    <a:gd name="T2" fmla="*/ 101 w 165"/>
                    <a:gd name="T3" fmla="*/ 85 h 264"/>
                    <a:gd name="T4" fmla="*/ 43 w 165"/>
                    <a:gd name="T5" fmla="*/ 89 h 264"/>
                    <a:gd name="T6" fmla="*/ 38 w 165"/>
                    <a:gd name="T7" fmla="*/ 86 h 264"/>
                    <a:gd name="T8" fmla="*/ 38 w 165"/>
                    <a:gd name="T9" fmla="*/ 4 h 264"/>
                    <a:gd name="T10" fmla="*/ 34 w 165"/>
                    <a:gd name="T11" fmla="*/ 0 h 264"/>
                    <a:gd name="T12" fmla="*/ 4 w 165"/>
                    <a:gd name="T13" fmla="*/ 0 h 264"/>
                    <a:gd name="T14" fmla="*/ 0 w 165"/>
                    <a:gd name="T15" fmla="*/ 4 h 264"/>
                    <a:gd name="T16" fmla="*/ 1 w 165"/>
                    <a:gd name="T17" fmla="*/ 22 h 264"/>
                    <a:gd name="T18" fmla="*/ 1 w 165"/>
                    <a:gd name="T19" fmla="*/ 124 h 264"/>
                    <a:gd name="T20" fmla="*/ 1 w 165"/>
                    <a:gd name="T21" fmla="*/ 124 h 264"/>
                    <a:gd name="T22" fmla="*/ 1 w 165"/>
                    <a:gd name="T23" fmla="*/ 242 h 264"/>
                    <a:gd name="T24" fmla="*/ 2 w 165"/>
                    <a:gd name="T25" fmla="*/ 247 h 264"/>
                    <a:gd name="T26" fmla="*/ 4 w 165"/>
                    <a:gd name="T27" fmla="*/ 250 h 264"/>
                    <a:gd name="T28" fmla="*/ 97 w 165"/>
                    <a:gd name="T29" fmla="*/ 257 h 264"/>
                    <a:gd name="T30" fmla="*/ 158 w 165"/>
                    <a:gd name="T31" fmla="*/ 205 h 264"/>
                    <a:gd name="T32" fmla="*/ 156 w 165"/>
                    <a:gd name="T33" fmla="*/ 133 h 264"/>
                    <a:gd name="T34" fmla="*/ 120 w 165"/>
                    <a:gd name="T35" fmla="*/ 196 h 264"/>
                    <a:gd name="T36" fmla="*/ 81 w 165"/>
                    <a:gd name="T37" fmla="*/ 226 h 264"/>
                    <a:gd name="T38" fmla="*/ 41 w 165"/>
                    <a:gd name="T39" fmla="*/ 222 h 264"/>
                    <a:gd name="T40" fmla="*/ 38 w 165"/>
                    <a:gd name="T41" fmla="*/ 216 h 264"/>
                    <a:gd name="T42" fmla="*/ 38 w 165"/>
                    <a:gd name="T43" fmla="*/ 173 h 264"/>
                    <a:gd name="T44" fmla="*/ 38 w 165"/>
                    <a:gd name="T45" fmla="*/ 129 h 264"/>
                    <a:gd name="T46" fmla="*/ 40 w 165"/>
                    <a:gd name="T47" fmla="*/ 125 h 264"/>
                    <a:gd name="T48" fmla="*/ 88 w 165"/>
                    <a:gd name="T49" fmla="*/ 118 h 264"/>
                    <a:gd name="T50" fmla="*/ 123 w 165"/>
                    <a:gd name="T51" fmla="*/ 159 h 264"/>
                    <a:gd name="T52" fmla="*/ 120 w 165"/>
                    <a:gd name="T53" fmla="*/ 1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264">
                      <a:moveTo>
                        <a:pt x="156" y="133"/>
                      </a:moveTo>
                      <a:cubicBezTo>
                        <a:pt x="147" y="107"/>
                        <a:pt x="128" y="91"/>
                        <a:pt x="101" y="85"/>
                      </a:cubicBezTo>
                      <a:cubicBezTo>
                        <a:pt x="81" y="80"/>
                        <a:pt x="62" y="83"/>
                        <a:pt x="43" y="89"/>
                      </a:cubicBezTo>
                      <a:cubicBezTo>
                        <a:pt x="38" y="91"/>
                        <a:pt x="38" y="91"/>
                        <a:pt x="38" y="86"/>
                      </a:cubicBezTo>
                      <a:cubicBezTo>
                        <a:pt x="38" y="58"/>
                        <a:pt x="38" y="31"/>
                        <a:pt x="38" y="4"/>
                      </a:cubicBezTo>
                      <a:cubicBezTo>
                        <a:pt x="38" y="1"/>
                        <a:pt x="37" y="0"/>
                        <a:pt x="34" y="0"/>
                      </a:cubicBezTo>
                      <a:cubicBezTo>
                        <a:pt x="24" y="0"/>
                        <a:pt x="14" y="0"/>
                        <a:pt x="4" y="0"/>
                      </a:cubicBezTo>
                      <a:cubicBezTo>
                        <a:pt x="1" y="0"/>
                        <a:pt x="0" y="1"/>
                        <a:pt x="0" y="4"/>
                      </a:cubicBezTo>
                      <a:cubicBezTo>
                        <a:pt x="1" y="10"/>
                        <a:pt x="1" y="16"/>
                        <a:pt x="1" y="22"/>
                      </a:cubicBezTo>
                      <a:cubicBezTo>
                        <a:pt x="1" y="56"/>
                        <a:pt x="1" y="90"/>
                        <a:pt x="1" y="124"/>
                      </a:cubicBezTo>
                      <a:cubicBezTo>
                        <a:pt x="1" y="124"/>
                        <a:pt x="1" y="124"/>
                        <a:pt x="1" y="124"/>
                      </a:cubicBezTo>
                      <a:cubicBezTo>
                        <a:pt x="1" y="163"/>
                        <a:pt x="1" y="203"/>
                        <a:pt x="1" y="242"/>
                      </a:cubicBezTo>
                      <a:cubicBezTo>
                        <a:pt x="1" y="244"/>
                        <a:pt x="2" y="245"/>
                        <a:pt x="2" y="247"/>
                      </a:cubicBezTo>
                      <a:cubicBezTo>
                        <a:pt x="2" y="249"/>
                        <a:pt x="3" y="249"/>
                        <a:pt x="4" y="250"/>
                      </a:cubicBezTo>
                      <a:cubicBezTo>
                        <a:pt x="35" y="260"/>
                        <a:pt x="66" y="264"/>
                        <a:pt x="97" y="257"/>
                      </a:cubicBezTo>
                      <a:cubicBezTo>
                        <a:pt x="127" y="251"/>
                        <a:pt x="148" y="234"/>
                        <a:pt x="158" y="205"/>
                      </a:cubicBezTo>
                      <a:cubicBezTo>
                        <a:pt x="165" y="181"/>
                        <a:pt x="165" y="157"/>
                        <a:pt x="156" y="133"/>
                      </a:cubicBezTo>
                      <a:close/>
                      <a:moveTo>
                        <a:pt x="120" y="196"/>
                      </a:moveTo>
                      <a:cubicBezTo>
                        <a:pt x="113" y="214"/>
                        <a:pt x="99" y="223"/>
                        <a:pt x="81" y="226"/>
                      </a:cubicBezTo>
                      <a:cubicBezTo>
                        <a:pt x="67" y="228"/>
                        <a:pt x="54" y="226"/>
                        <a:pt x="41" y="222"/>
                      </a:cubicBezTo>
                      <a:cubicBezTo>
                        <a:pt x="38" y="221"/>
                        <a:pt x="38" y="219"/>
                        <a:pt x="38" y="216"/>
                      </a:cubicBezTo>
                      <a:cubicBezTo>
                        <a:pt x="38" y="202"/>
                        <a:pt x="38" y="187"/>
                        <a:pt x="38" y="173"/>
                      </a:cubicBezTo>
                      <a:cubicBezTo>
                        <a:pt x="38" y="158"/>
                        <a:pt x="38" y="144"/>
                        <a:pt x="38" y="129"/>
                      </a:cubicBezTo>
                      <a:cubicBezTo>
                        <a:pt x="38" y="127"/>
                        <a:pt x="37" y="126"/>
                        <a:pt x="40" y="125"/>
                      </a:cubicBezTo>
                      <a:cubicBezTo>
                        <a:pt x="55" y="118"/>
                        <a:pt x="71" y="114"/>
                        <a:pt x="88" y="118"/>
                      </a:cubicBezTo>
                      <a:cubicBezTo>
                        <a:pt x="109" y="124"/>
                        <a:pt x="119" y="139"/>
                        <a:pt x="123" y="159"/>
                      </a:cubicBezTo>
                      <a:cubicBezTo>
                        <a:pt x="125" y="172"/>
                        <a:pt x="124" y="184"/>
                        <a:pt x="120"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20"/>
                <p:cNvSpPr>
                  <a:spLocks noEditPoints="1"/>
                </p:cNvSpPr>
                <p:nvPr/>
              </p:nvSpPr>
              <p:spPr bwMode="auto">
                <a:xfrm>
                  <a:off x="7285" y="4065"/>
                  <a:ext cx="107" cy="117"/>
                </a:xfrm>
                <a:custGeom>
                  <a:avLst/>
                  <a:gdLst>
                    <a:gd name="T0" fmla="*/ 162 w 165"/>
                    <a:gd name="T1" fmla="*/ 1 h 180"/>
                    <a:gd name="T2" fmla="*/ 130 w 165"/>
                    <a:gd name="T3" fmla="*/ 1 h 180"/>
                    <a:gd name="T4" fmla="*/ 127 w 165"/>
                    <a:gd name="T5" fmla="*/ 3 h 180"/>
                    <a:gd name="T6" fmla="*/ 127 w 165"/>
                    <a:gd name="T7" fmla="*/ 12 h 180"/>
                    <a:gd name="T8" fmla="*/ 76 w 165"/>
                    <a:gd name="T9" fmla="*/ 2 h 180"/>
                    <a:gd name="T10" fmla="*/ 13 w 165"/>
                    <a:gd name="T11" fmla="*/ 42 h 180"/>
                    <a:gd name="T12" fmla="*/ 3 w 165"/>
                    <a:gd name="T13" fmla="*/ 107 h 180"/>
                    <a:gd name="T14" fmla="*/ 41 w 165"/>
                    <a:gd name="T15" fmla="*/ 166 h 180"/>
                    <a:gd name="T16" fmla="*/ 93 w 165"/>
                    <a:gd name="T17" fmla="*/ 179 h 180"/>
                    <a:gd name="T18" fmla="*/ 159 w 165"/>
                    <a:gd name="T19" fmla="*/ 170 h 180"/>
                    <a:gd name="T20" fmla="*/ 164 w 165"/>
                    <a:gd name="T21" fmla="*/ 164 h 180"/>
                    <a:gd name="T22" fmla="*/ 164 w 165"/>
                    <a:gd name="T23" fmla="*/ 141 h 180"/>
                    <a:gd name="T24" fmla="*/ 164 w 165"/>
                    <a:gd name="T25" fmla="*/ 76 h 180"/>
                    <a:gd name="T26" fmla="*/ 164 w 165"/>
                    <a:gd name="T27" fmla="*/ 4 h 180"/>
                    <a:gd name="T28" fmla="*/ 162 w 165"/>
                    <a:gd name="T29" fmla="*/ 1 h 180"/>
                    <a:gd name="T30" fmla="*/ 127 w 165"/>
                    <a:gd name="T31" fmla="*/ 94 h 180"/>
                    <a:gd name="T32" fmla="*/ 127 w 165"/>
                    <a:gd name="T33" fmla="*/ 94 h 180"/>
                    <a:gd name="T34" fmla="*/ 127 w 165"/>
                    <a:gd name="T35" fmla="*/ 138 h 180"/>
                    <a:gd name="T36" fmla="*/ 123 w 165"/>
                    <a:gd name="T37" fmla="*/ 142 h 180"/>
                    <a:gd name="T38" fmla="*/ 82 w 165"/>
                    <a:gd name="T39" fmla="*/ 144 h 180"/>
                    <a:gd name="T40" fmla="*/ 42 w 165"/>
                    <a:gd name="T41" fmla="*/ 98 h 180"/>
                    <a:gd name="T42" fmla="*/ 44 w 165"/>
                    <a:gd name="T43" fmla="*/ 70 h 180"/>
                    <a:gd name="T44" fmla="*/ 97 w 165"/>
                    <a:gd name="T45" fmla="*/ 36 h 180"/>
                    <a:gd name="T46" fmla="*/ 124 w 165"/>
                    <a:gd name="T47" fmla="*/ 45 h 180"/>
                    <a:gd name="T48" fmla="*/ 128 w 165"/>
                    <a:gd name="T49" fmla="*/ 51 h 180"/>
                    <a:gd name="T50" fmla="*/ 127 w 165"/>
                    <a:gd name="T51"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0">
                      <a:moveTo>
                        <a:pt x="162" y="1"/>
                      </a:moveTo>
                      <a:cubicBezTo>
                        <a:pt x="151" y="1"/>
                        <a:pt x="141" y="1"/>
                        <a:pt x="130" y="1"/>
                      </a:cubicBezTo>
                      <a:cubicBezTo>
                        <a:pt x="128" y="1"/>
                        <a:pt x="127" y="1"/>
                        <a:pt x="127" y="3"/>
                      </a:cubicBezTo>
                      <a:cubicBezTo>
                        <a:pt x="128" y="6"/>
                        <a:pt x="127" y="9"/>
                        <a:pt x="127" y="12"/>
                      </a:cubicBezTo>
                      <a:cubicBezTo>
                        <a:pt x="99" y="1"/>
                        <a:pt x="96" y="0"/>
                        <a:pt x="76" y="2"/>
                      </a:cubicBezTo>
                      <a:cubicBezTo>
                        <a:pt x="48" y="4"/>
                        <a:pt x="27" y="17"/>
                        <a:pt x="13" y="42"/>
                      </a:cubicBezTo>
                      <a:cubicBezTo>
                        <a:pt x="3" y="62"/>
                        <a:pt x="0" y="84"/>
                        <a:pt x="3" y="107"/>
                      </a:cubicBezTo>
                      <a:cubicBezTo>
                        <a:pt x="7" y="132"/>
                        <a:pt x="18" y="153"/>
                        <a:pt x="41" y="166"/>
                      </a:cubicBezTo>
                      <a:cubicBezTo>
                        <a:pt x="57" y="175"/>
                        <a:pt x="74" y="179"/>
                        <a:pt x="93" y="179"/>
                      </a:cubicBezTo>
                      <a:cubicBezTo>
                        <a:pt x="116" y="180"/>
                        <a:pt x="138" y="177"/>
                        <a:pt x="159" y="170"/>
                      </a:cubicBezTo>
                      <a:cubicBezTo>
                        <a:pt x="163" y="169"/>
                        <a:pt x="164" y="167"/>
                        <a:pt x="164" y="164"/>
                      </a:cubicBezTo>
                      <a:cubicBezTo>
                        <a:pt x="163" y="156"/>
                        <a:pt x="164" y="148"/>
                        <a:pt x="164" y="141"/>
                      </a:cubicBezTo>
                      <a:cubicBezTo>
                        <a:pt x="164" y="119"/>
                        <a:pt x="164" y="98"/>
                        <a:pt x="164" y="76"/>
                      </a:cubicBezTo>
                      <a:cubicBezTo>
                        <a:pt x="164" y="52"/>
                        <a:pt x="164" y="28"/>
                        <a:pt x="164" y="4"/>
                      </a:cubicBezTo>
                      <a:cubicBezTo>
                        <a:pt x="164" y="2"/>
                        <a:pt x="165" y="1"/>
                        <a:pt x="162" y="1"/>
                      </a:cubicBezTo>
                      <a:close/>
                      <a:moveTo>
                        <a:pt x="127" y="94"/>
                      </a:moveTo>
                      <a:cubicBezTo>
                        <a:pt x="127" y="94"/>
                        <a:pt x="127" y="94"/>
                        <a:pt x="127" y="94"/>
                      </a:cubicBezTo>
                      <a:cubicBezTo>
                        <a:pt x="127" y="109"/>
                        <a:pt x="127" y="123"/>
                        <a:pt x="127" y="138"/>
                      </a:cubicBezTo>
                      <a:cubicBezTo>
                        <a:pt x="127" y="140"/>
                        <a:pt x="126" y="142"/>
                        <a:pt x="123" y="142"/>
                      </a:cubicBezTo>
                      <a:cubicBezTo>
                        <a:pt x="110" y="145"/>
                        <a:pt x="96" y="147"/>
                        <a:pt x="82" y="144"/>
                      </a:cubicBezTo>
                      <a:cubicBezTo>
                        <a:pt x="58" y="140"/>
                        <a:pt x="43" y="123"/>
                        <a:pt x="42" y="98"/>
                      </a:cubicBezTo>
                      <a:cubicBezTo>
                        <a:pt x="41" y="89"/>
                        <a:pt x="41" y="79"/>
                        <a:pt x="44" y="70"/>
                      </a:cubicBezTo>
                      <a:cubicBezTo>
                        <a:pt x="52" y="45"/>
                        <a:pt x="73" y="34"/>
                        <a:pt x="97" y="36"/>
                      </a:cubicBezTo>
                      <a:cubicBezTo>
                        <a:pt x="107" y="37"/>
                        <a:pt x="116" y="40"/>
                        <a:pt x="124" y="45"/>
                      </a:cubicBezTo>
                      <a:cubicBezTo>
                        <a:pt x="126" y="47"/>
                        <a:pt x="128" y="48"/>
                        <a:pt x="128" y="51"/>
                      </a:cubicBezTo>
                      <a:cubicBezTo>
                        <a:pt x="127" y="66"/>
                        <a:pt x="127" y="80"/>
                        <a:pt x="127"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Freeform 21"/>
                <p:cNvSpPr>
                  <a:spLocks noEditPoints="1"/>
                </p:cNvSpPr>
                <p:nvPr/>
              </p:nvSpPr>
              <p:spPr bwMode="auto">
                <a:xfrm>
                  <a:off x="8040" y="4065"/>
                  <a:ext cx="107" cy="120"/>
                </a:xfrm>
                <a:custGeom>
                  <a:avLst/>
                  <a:gdLst>
                    <a:gd name="T0" fmla="*/ 160 w 164"/>
                    <a:gd name="T1" fmla="*/ 2 h 185"/>
                    <a:gd name="T2" fmla="*/ 139 w 164"/>
                    <a:gd name="T3" fmla="*/ 2 h 185"/>
                    <a:gd name="T4" fmla="*/ 127 w 164"/>
                    <a:gd name="T5" fmla="*/ 2 h 185"/>
                    <a:gd name="T6" fmla="*/ 126 w 164"/>
                    <a:gd name="T7" fmla="*/ 14 h 185"/>
                    <a:gd name="T8" fmla="*/ 75 w 164"/>
                    <a:gd name="T9" fmla="*/ 3 h 185"/>
                    <a:gd name="T10" fmla="*/ 12 w 164"/>
                    <a:gd name="T11" fmla="*/ 44 h 185"/>
                    <a:gd name="T12" fmla="*/ 3 w 164"/>
                    <a:gd name="T13" fmla="*/ 107 h 185"/>
                    <a:gd name="T14" fmla="*/ 60 w 164"/>
                    <a:gd name="T15" fmla="*/ 176 h 185"/>
                    <a:gd name="T16" fmla="*/ 159 w 164"/>
                    <a:gd name="T17" fmla="*/ 171 h 185"/>
                    <a:gd name="T18" fmla="*/ 163 w 164"/>
                    <a:gd name="T19" fmla="*/ 165 h 185"/>
                    <a:gd name="T20" fmla="*/ 164 w 164"/>
                    <a:gd name="T21" fmla="*/ 77 h 185"/>
                    <a:gd name="T22" fmla="*/ 164 w 164"/>
                    <a:gd name="T23" fmla="*/ 5 h 185"/>
                    <a:gd name="T24" fmla="*/ 160 w 164"/>
                    <a:gd name="T25" fmla="*/ 2 h 185"/>
                    <a:gd name="T26" fmla="*/ 127 w 164"/>
                    <a:gd name="T27" fmla="*/ 95 h 185"/>
                    <a:gd name="T28" fmla="*/ 126 w 164"/>
                    <a:gd name="T29" fmla="*/ 95 h 185"/>
                    <a:gd name="T30" fmla="*/ 126 w 164"/>
                    <a:gd name="T31" fmla="*/ 139 h 185"/>
                    <a:gd name="T32" fmla="*/ 123 w 164"/>
                    <a:gd name="T33" fmla="*/ 143 h 185"/>
                    <a:gd name="T34" fmla="*/ 81 w 164"/>
                    <a:gd name="T35" fmla="*/ 145 h 185"/>
                    <a:gd name="T36" fmla="*/ 41 w 164"/>
                    <a:gd name="T37" fmla="*/ 101 h 185"/>
                    <a:gd name="T38" fmla="*/ 43 w 164"/>
                    <a:gd name="T39" fmla="*/ 73 h 185"/>
                    <a:gd name="T40" fmla="*/ 96 w 164"/>
                    <a:gd name="T41" fmla="*/ 37 h 185"/>
                    <a:gd name="T42" fmla="*/ 123 w 164"/>
                    <a:gd name="T43" fmla="*/ 46 h 185"/>
                    <a:gd name="T44" fmla="*/ 127 w 164"/>
                    <a:gd name="T45" fmla="*/ 52 h 185"/>
                    <a:gd name="T46" fmla="*/ 127 w 164"/>
                    <a:gd name="T47" fmla="*/ 9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185">
                      <a:moveTo>
                        <a:pt x="160" y="2"/>
                      </a:moveTo>
                      <a:cubicBezTo>
                        <a:pt x="153" y="2"/>
                        <a:pt x="146" y="2"/>
                        <a:pt x="139" y="2"/>
                      </a:cubicBezTo>
                      <a:cubicBezTo>
                        <a:pt x="135" y="2"/>
                        <a:pt x="130" y="0"/>
                        <a:pt x="127" y="2"/>
                      </a:cubicBezTo>
                      <a:cubicBezTo>
                        <a:pt x="125" y="4"/>
                        <a:pt x="127" y="9"/>
                        <a:pt x="126" y="14"/>
                      </a:cubicBezTo>
                      <a:cubicBezTo>
                        <a:pt x="110" y="4"/>
                        <a:pt x="93" y="1"/>
                        <a:pt x="75" y="3"/>
                      </a:cubicBezTo>
                      <a:cubicBezTo>
                        <a:pt x="47" y="6"/>
                        <a:pt x="25" y="19"/>
                        <a:pt x="12" y="44"/>
                      </a:cubicBezTo>
                      <a:cubicBezTo>
                        <a:pt x="2" y="64"/>
                        <a:pt x="0" y="85"/>
                        <a:pt x="3" y="107"/>
                      </a:cubicBezTo>
                      <a:cubicBezTo>
                        <a:pt x="6" y="141"/>
                        <a:pt x="27" y="166"/>
                        <a:pt x="60" y="176"/>
                      </a:cubicBezTo>
                      <a:cubicBezTo>
                        <a:pt x="94" y="185"/>
                        <a:pt x="127" y="181"/>
                        <a:pt x="159" y="171"/>
                      </a:cubicBezTo>
                      <a:cubicBezTo>
                        <a:pt x="162" y="170"/>
                        <a:pt x="163" y="168"/>
                        <a:pt x="163" y="165"/>
                      </a:cubicBezTo>
                      <a:cubicBezTo>
                        <a:pt x="163" y="135"/>
                        <a:pt x="163" y="106"/>
                        <a:pt x="164" y="77"/>
                      </a:cubicBezTo>
                      <a:cubicBezTo>
                        <a:pt x="164" y="53"/>
                        <a:pt x="164" y="29"/>
                        <a:pt x="164" y="5"/>
                      </a:cubicBezTo>
                      <a:cubicBezTo>
                        <a:pt x="164" y="2"/>
                        <a:pt x="163" y="2"/>
                        <a:pt x="160" y="2"/>
                      </a:cubicBezTo>
                      <a:close/>
                      <a:moveTo>
                        <a:pt x="127" y="95"/>
                      </a:moveTo>
                      <a:cubicBezTo>
                        <a:pt x="126" y="95"/>
                        <a:pt x="126" y="95"/>
                        <a:pt x="126" y="95"/>
                      </a:cubicBezTo>
                      <a:cubicBezTo>
                        <a:pt x="126" y="110"/>
                        <a:pt x="126" y="124"/>
                        <a:pt x="126" y="139"/>
                      </a:cubicBezTo>
                      <a:cubicBezTo>
                        <a:pt x="126" y="141"/>
                        <a:pt x="126" y="143"/>
                        <a:pt x="123" y="143"/>
                      </a:cubicBezTo>
                      <a:cubicBezTo>
                        <a:pt x="109" y="146"/>
                        <a:pt x="95" y="148"/>
                        <a:pt x="81" y="145"/>
                      </a:cubicBezTo>
                      <a:cubicBezTo>
                        <a:pt x="57" y="141"/>
                        <a:pt x="44" y="125"/>
                        <a:pt x="41" y="101"/>
                      </a:cubicBezTo>
                      <a:cubicBezTo>
                        <a:pt x="40" y="92"/>
                        <a:pt x="40" y="82"/>
                        <a:pt x="43" y="73"/>
                      </a:cubicBezTo>
                      <a:cubicBezTo>
                        <a:pt x="50" y="46"/>
                        <a:pt x="72" y="35"/>
                        <a:pt x="96" y="37"/>
                      </a:cubicBezTo>
                      <a:cubicBezTo>
                        <a:pt x="106" y="37"/>
                        <a:pt x="115" y="41"/>
                        <a:pt x="123" y="46"/>
                      </a:cubicBezTo>
                      <a:cubicBezTo>
                        <a:pt x="126" y="48"/>
                        <a:pt x="127" y="49"/>
                        <a:pt x="127" y="52"/>
                      </a:cubicBezTo>
                      <a:cubicBezTo>
                        <a:pt x="127" y="67"/>
                        <a:pt x="127" y="81"/>
                        <a:pt x="127"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1" name="Freeform 22"/>
                <p:cNvSpPr>
                  <a:spLocks noEditPoints="1"/>
                </p:cNvSpPr>
                <p:nvPr/>
              </p:nvSpPr>
              <p:spPr bwMode="auto">
                <a:xfrm>
                  <a:off x="7838" y="4065"/>
                  <a:ext cx="108" cy="119"/>
                </a:xfrm>
                <a:custGeom>
                  <a:avLst/>
                  <a:gdLst>
                    <a:gd name="T0" fmla="*/ 165 w 166"/>
                    <a:gd name="T1" fmla="*/ 75 h 182"/>
                    <a:gd name="T2" fmla="*/ 95 w 166"/>
                    <a:gd name="T3" fmla="*/ 2 h 182"/>
                    <a:gd name="T4" fmla="*/ 21 w 166"/>
                    <a:gd name="T5" fmla="*/ 31 h 182"/>
                    <a:gd name="T6" fmla="*/ 1 w 166"/>
                    <a:gd name="T7" fmla="*/ 97 h 182"/>
                    <a:gd name="T8" fmla="*/ 35 w 166"/>
                    <a:gd name="T9" fmla="*/ 164 h 182"/>
                    <a:gd name="T10" fmla="*/ 88 w 166"/>
                    <a:gd name="T11" fmla="*/ 181 h 182"/>
                    <a:gd name="T12" fmla="*/ 153 w 166"/>
                    <a:gd name="T13" fmla="*/ 169 h 182"/>
                    <a:gd name="T14" fmla="*/ 156 w 166"/>
                    <a:gd name="T15" fmla="*/ 166 h 182"/>
                    <a:gd name="T16" fmla="*/ 156 w 166"/>
                    <a:gd name="T17" fmla="*/ 133 h 182"/>
                    <a:gd name="T18" fmla="*/ 154 w 166"/>
                    <a:gd name="T19" fmla="*/ 134 h 182"/>
                    <a:gd name="T20" fmla="*/ 85 w 166"/>
                    <a:gd name="T21" fmla="*/ 146 h 182"/>
                    <a:gd name="T22" fmla="*/ 40 w 166"/>
                    <a:gd name="T23" fmla="*/ 102 h 182"/>
                    <a:gd name="T24" fmla="*/ 44 w 166"/>
                    <a:gd name="T25" fmla="*/ 98 h 182"/>
                    <a:gd name="T26" fmla="*/ 76 w 166"/>
                    <a:gd name="T27" fmla="*/ 98 h 182"/>
                    <a:gd name="T28" fmla="*/ 161 w 166"/>
                    <a:gd name="T29" fmla="*/ 98 h 182"/>
                    <a:gd name="T30" fmla="*/ 166 w 166"/>
                    <a:gd name="T31" fmla="*/ 94 h 182"/>
                    <a:gd name="T32" fmla="*/ 165 w 166"/>
                    <a:gd name="T33" fmla="*/ 75 h 182"/>
                    <a:gd name="T34" fmla="*/ 123 w 166"/>
                    <a:gd name="T35" fmla="*/ 71 h 182"/>
                    <a:gd name="T36" fmla="*/ 42 w 166"/>
                    <a:gd name="T37" fmla="*/ 71 h 182"/>
                    <a:gd name="T38" fmla="*/ 92 w 166"/>
                    <a:gd name="T39" fmla="*/ 36 h 182"/>
                    <a:gd name="T40" fmla="*/ 125 w 166"/>
                    <a:gd name="T41" fmla="*/ 68 h 182"/>
                    <a:gd name="T42" fmla="*/ 123 w 166"/>
                    <a:gd name="T4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82">
                      <a:moveTo>
                        <a:pt x="165" y="75"/>
                      </a:moveTo>
                      <a:cubicBezTo>
                        <a:pt x="160" y="37"/>
                        <a:pt x="137" y="6"/>
                        <a:pt x="95" y="2"/>
                      </a:cubicBezTo>
                      <a:cubicBezTo>
                        <a:pt x="66" y="0"/>
                        <a:pt x="40" y="7"/>
                        <a:pt x="21" y="31"/>
                      </a:cubicBezTo>
                      <a:cubicBezTo>
                        <a:pt x="5" y="50"/>
                        <a:pt x="0" y="73"/>
                        <a:pt x="1" y="97"/>
                      </a:cubicBezTo>
                      <a:cubicBezTo>
                        <a:pt x="2" y="125"/>
                        <a:pt x="13" y="148"/>
                        <a:pt x="35" y="164"/>
                      </a:cubicBezTo>
                      <a:cubicBezTo>
                        <a:pt x="51" y="175"/>
                        <a:pt x="69" y="179"/>
                        <a:pt x="88" y="181"/>
                      </a:cubicBezTo>
                      <a:cubicBezTo>
                        <a:pt x="111" y="182"/>
                        <a:pt x="133" y="179"/>
                        <a:pt x="153" y="169"/>
                      </a:cubicBezTo>
                      <a:cubicBezTo>
                        <a:pt x="155" y="168"/>
                        <a:pt x="156" y="168"/>
                        <a:pt x="156" y="166"/>
                      </a:cubicBezTo>
                      <a:cubicBezTo>
                        <a:pt x="156" y="155"/>
                        <a:pt x="156" y="144"/>
                        <a:pt x="156" y="133"/>
                      </a:cubicBezTo>
                      <a:cubicBezTo>
                        <a:pt x="155" y="133"/>
                        <a:pt x="155" y="133"/>
                        <a:pt x="154" y="134"/>
                      </a:cubicBezTo>
                      <a:cubicBezTo>
                        <a:pt x="132" y="145"/>
                        <a:pt x="109" y="148"/>
                        <a:pt x="85" y="146"/>
                      </a:cubicBezTo>
                      <a:cubicBezTo>
                        <a:pt x="60" y="144"/>
                        <a:pt x="43" y="127"/>
                        <a:pt x="40" y="102"/>
                      </a:cubicBezTo>
                      <a:cubicBezTo>
                        <a:pt x="40" y="98"/>
                        <a:pt x="41" y="98"/>
                        <a:pt x="44" y="98"/>
                      </a:cubicBezTo>
                      <a:cubicBezTo>
                        <a:pt x="55" y="98"/>
                        <a:pt x="65" y="98"/>
                        <a:pt x="76" y="98"/>
                      </a:cubicBezTo>
                      <a:cubicBezTo>
                        <a:pt x="104" y="98"/>
                        <a:pt x="133" y="98"/>
                        <a:pt x="161" y="98"/>
                      </a:cubicBezTo>
                      <a:cubicBezTo>
                        <a:pt x="164" y="98"/>
                        <a:pt x="166" y="98"/>
                        <a:pt x="166" y="94"/>
                      </a:cubicBezTo>
                      <a:cubicBezTo>
                        <a:pt x="166" y="88"/>
                        <a:pt x="166" y="82"/>
                        <a:pt x="165" y="75"/>
                      </a:cubicBezTo>
                      <a:close/>
                      <a:moveTo>
                        <a:pt x="123" y="71"/>
                      </a:moveTo>
                      <a:cubicBezTo>
                        <a:pt x="96" y="71"/>
                        <a:pt x="69" y="71"/>
                        <a:pt x="42" y="71"/>
                      </a:cubicBezTo>
                      <a:cubicBezTo>
                        <a:pt x="47" y="50"/>
                        <a:pt x="70" y="34"/>
                        <a:pt x="92" y="36"/>
                      </a:cubicBezTo>
                      <a:cubicBezTo>
                        <a:pt x="112" y="38"/>
                        <a:pt x="123" y="48"/>
                        <a:pt x="125" y="68"/>
                      </a:cubicBezTo>
                      <a:cubicBezTo>
                        <a:pt x="125" y="70"/>
                        <a:pt x="126" y="71"/>
                        <a:pt x="123"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Freeform 23"/>
                <p:cNvSpPr>
                  <a:spLocks/>
                </p:cNvSpPr>
                <p:nvPr/>
              </p:nvSpPr>
              <p:spPr bwMode="auto">
                <a:xfrm>
                  <a:off x="7045" y="4020"/>
                  <a:ext cx="152" cy="163"/>
                </a:xfrm>
                <a:custGeom>
                  <a:avLst/>
                  <a:gdLst>
                    <a:gd name="T0" fmla="*/ 99 w 235"/>
                    <a:gd name="T1" fmla="*/ 195 h 251"/>
                    <a:gd name="T2" fmla="*/ 99 w 235"/>
                    <a:gd name="T3" fmla="*/ 143 h 251"/>
                    <a:gd name="T4" fmla="*/ 94 w 235"/>
                    <a:gd name="T5" fmla="*/ 138 h 251"/>
                    <a:gd name="T6" fmla="*/ 6 w 235"/>
                    <a:gd name="T7" fmla="*/ 139 h 251"/>
                    <a:gd name="T8" fmla="*/ 1 w 235"/>
                    <a:gd name="T9" fmla="*/ 134 h 251"/>
                    <a:gd name="T10" fmla="*/ 1 w 235"/>
                    <a:gd name="T11" fmla="*/ 108 h 251"/>
                    <a:gd name="T12" fmla="*/ 5 w 235"/>
                    <a:gd name="T13" fmla="*/ 104 h 251"/>
                    <a:gd name="T14" fmla="*/ 94 w 235"/>
                    <a:gd name="T15" fmla="*/ 105 h 251"/>
                    <a:gd name="T16" fmla="*/ 99 w 235"/>
                    <a:gd name="T17" fmla="*/ 99 h 251"/>
                    <a:gd name="T18" fmla="*/ 99 w 235"/>
                    <a:gd name="T19" fmla="*/ 6 h 251"/>
                    <a:gd name="T20" fmla="*/ 104 w 235"/>
                    <a:gd name="T21" fmla="*/ 1 h 251"/>
                    <a:gd name="T22" fmla="*/ 131 w 235"/>
                    <a:gd name="T23" fmla="*/ 1 h 251"/>
                    <a:gd name="T24" fmla="*/ 136 w 235"/>
                    <a:gd name="T25" fmla="*/ 6 h 251"/>
                    <a:gd name="T26" fmla="*/ 136 w 235"/>
                    <a:gd name="T27" fmla="*/ 99 h 251"/>
                    <a:gd name="T28" fmla="*/ 141 w 235"/>
                    <a:gd name="T29" fmla="*/ 105 h 251"/>
                    <a:gd name="T30" fmla="*/ 230 w 235"/>
                    <a:gd name="T31" fmla="*/ 104 h 251"/>
                    <a:gd name="T32" fmla="*/ 235 w 235"/>
                    <a:gd name="T33" fmla="*/ 109 h 251"/>
                    <a:gd name="T34" fmla="*/ 235 w 235"/>
                    <a:gd name="T35" fmla="*/ 134 h 251"/>
                    <a:gd name="T36" fmla="*/ 230 w 235"/>
                    <a:gd name="T37" fmla="*/ 139 h 251"/>
                    <a:gd name="T38" fmla="*/ 141 w 235"/>
                    <a:gd name="T39" fmla="*/ 138 h 251"/>
                    <a:gd name="T40" fmla="*/ 136 w 235"/>
                    <a:gd name="T41" fmla="*/ 144 h 251"/>
                    <a:gd name="T42" fmla="*/ 136 w 235"/>
                    <a:gd name="T43" fmla="*/ 246 h 251"/>
                    <a:gd name="T44" fmla="*/ 131 w 235"/>
                    <a:gd name="T45" fmla="*/ 251 h 251"/>
                    <a:gd name="T46" fmla="*/ 104 w 235"/>
                    <a:gd name="T47" fmla="*/ 251 h 251"/>
                    <a:gd name="T48" fmla="*/ 99 w 235"/>
                    <a:gd name="T49" fmla="*/ 246 h 251"/>
                    <a:gd name="T50" fmla="*/ 99 w 235"/>
                    <a:gd name="T51"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 h="251">
                      <a:moveTo>
                        <a:pt x="99" y="195"/>
                      </a:moveTo>
                      <a:cubicBezTo>
                        <a:pt x="99" y="178"/>
                        <a:pt x="99" y="160"/>
                        <a:pt x="99" y="143"/>
                      </a:cubicBezTo>
                      <a:cubicBezTo>
                        <a:pt x="99" y="140"/>
                        <a:pt x="98" y="138"/>
                        <a:pt x="94" y="138"/>
                      </a:cubicBezTo>
                      <a:cubicBezTo>
                        <a:pt x="65" y="139"/>
                        <a:pt x="35" y="138"/>
                        <a:pt x="6" y="139"/>
                      </a:cubicBezTo>
                      <a:cubicBezTo>
                        <a:pt x="2" y="139"/>
                        <a:pt x="0" y="138"/>
                        <a:pt x="1" y="134"/>
                      </a:cubicBezTo>
                      <a:cubicBezTo>
                        <a:pt x="1" y="125"/>
                        <a:pt x="1" y="117"/>
                        <a:pt x="1" y="108"/>
                      </a:cubicBezTo>
                      <a:cubicBezTo>
                        <a:pt x="1" y="105"/>
                        <a:pt x="2" y="104"/>
                        <a:pt x="5" y="104"/>
                      </a:cubicBezTo>
                      <a:cubicBezTo>
                        <a:pt x="34" y="104"/>
                        <a:pt x="64" y="104"/>
                        <a:pt x="94" y="105"/>
                      </a:cubicBezTo>
                      <a:cubicBezTo>
                        <a:pt x="98" y="105"/>
                        <a:pt x="99" y="104"/>
                        <a:pt x="99" y="99"/>
                      </a:cubicBezTo>
                      <a:cubicBezTo>
                        <a:pt x="99" y="68"/>
                        <a:pt x="99" y="37"/>
                        <a:pt x="99" y="6"/>
                      </a:cubicBezTo>
                      <a:cubicBezTo>
                        <a:pt x="99" y="2"/>
                        <a:pt x="100" y="0"/>
                        <a:pt x="104" y="1"/>
                      </a:cubicBezTo>
                      <a:cubicBezTo>
                        <a:pt x="113" y="1"/>
                        <a:pt x="122" y="1"/>
                        <a:pt x="131" y="1"/>
                      </a:cubicBezTo>
                      <a:cubicBezTo>
                        <a:pt x="135" y="0"/>
                        <a:pt x="136" y="2"/>
                        <a:pt x="136" y="6"/>
                      </a:cubicBezTo>
                      <a:cubicBezTo>
                        <a:pt x="136" y="37"/>
                        <a:pt x="136" y="68"/>
                        <a:pt x="136" y="99"/>
                      </a:cubicBezTo>
                      <a:cubicBezTo>
                        <a:pt x="136" y="104"/>
                        <a:pt x="137" y="105"/>
                        <a:pt x="141" y="105"/>
                      </a:cubicBezTo>
                      <a:cubicBezTo>
                        <a:pt x="171" y="104"/>
                        <a:pt x="200" y="104"/>
                        <a:pt x="230" y="104"/>
                      </a:cubicBezTo>
                      <a:cubicBezTo>
                        <a:pt x="234" y="104"/>
                        <a:pt x="235" y="105"/>
                        <a:pt x="235" y="109"/>
                      </a:cubicBezTo>
                      <a:cubicBezTo>
                        <a:pt x="234" y="117"/>
                        <a:pt x="234" y="126"/>
                        <a:pt x="235" y="134"/>
                      </a:cubicBezTo>
                      <a:cubicBezTo>
                        <a:pt x="235" y="138"/>
                        <a:pt x="233" y="139"/>
                        <a:pt x="230" y="139"/>
                      </a:cubicBezTo>
                      <a:cubicBezTo>
                        <a:pt x="200" y="139"/>
                        <a:pt x="171" y="139"/>
                        <a:pt x="141" y="138"/>
                      </a:cubicBezTo>
                      <a:cubicBezTo>
                        <a:pt x="137" y="138"/>
                        <a:pt x="136" y="140"/>
                        <a:pt x="136" y="144"/>
                      </a:cubicBezTo>
                      <a:cubicBezTo>
                        <a:pt x="136" y="178"/>
                        <a:pt x="136" y="212"/>
                        <a:pt x="136" y="246"/>
                      </a:cubicBezTo>
                      <a:cubicBezTo>
                        <a:pt x="136" y="250"/>
                        <a:pt x="135" y="251"/>
                        <a:pt x="131" y="251"/>
                      </a:cubicBezTo>
                      <a:cubicBezTo>
                        <a:pt x="122" y="251"/>
                        <a:pt x="113" y="251"/>
                        <a:pt x="104" y="251"/>
                      </a:cubicBezTo>
                      <a:cubicBezTo>
                        <a:pt x="100" y="251"/>
                        <a:pt x="99" y="250"/>
                        <a:pt x="99" y="246"/>
                      </a:cubicBezTo>
                      <a:cubicBezTo>
                        <a:pt x="99" y="229"/>
                        <a:pt x="99" y="212"/>
                        <a:pt x="99"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Freeform 24"/>
                <p:cNvSpPr>
                  <a:spLocks/>
                </p:cNvSpPr>
                <p:nvPr/>
              </p:nvSpPr>
              <p:spPr bwMode="auto">
                <a:xfrm>
                  <a:off x="8246" y="4069"/>
                  <a:ext cx="99" cy="115"/>
                </a:xfrm>
                <a:custGeom>
                  <a:avLst/>
                  <a:gdLst>
                    <a:gd name="T0" fmla="*/ 1 w 152"/>
                    <a:gd name="T1" fmla="*/ 61 h 177"/>
                    <a:gd name="T2" fmla="*/ 0 w 152"/>
                    <a:gd name="T3" fmla="*/ 4 h 177"/>
                    <a:gd name="T4" fmla="*/ 5 w 152"/>
                    <a:gd name="T5" fmla="*/ 0 h 177"/>
                    <a:gd name="T6" fmla="*/ 33 w 152"/>
                    <a:gd name="T7" fmla="*/ 0 h 177"/>
                    <a:gd name="T8" fmla="*/ 38 w 152"/>
                    <a:gd name="T9" fmla="*/ 5 h 177"/>
                    <a:gd name="T10" fmla="*/ 38 w 152"/>
                    <a:gd name="T11" fmla="*/ 109 h 177"/>
                    <a:gd name="T12" fmla="*/ 80 w 152"/>
                    <a:gd name="T13" fmla="*/ 146 h 177"/>
                    <a:gd name="T14" fmla="*/ 88 w 152"/>
                    <a:gd name="T15" fmla="*/ 145 h 177"/>
                    <a:gd name="T16" fmla="*/ 115 w 152"/>
                    <a:gd name="T17" fmla="*/ 110 h 177"/>
                    <a:gd name="T18" fmla="*/ 115 w 152"/>
                    <a:gd name="T19" fmla="*/ 5 h 177"/>
                    <a:gd name="T20" fmla="*/ 120 w 152"/>
                    <a:gd name="T21" fmla="*/ 0 h 177"/>
                    <a:gd name="T22" fmla="*/ 148 w 152"/>
                    <a:gd name="T23" fmla="*/ 0 h 177"/>
                    <a:gd name="T24" fmla="*/ 152 w 152"/>
                    <a:gd name="T25" fmla="*/ 4 h 177"/>
                    <a:gd name="T26" fmla="*/ 152 w 152"/>
                    <a:gd name="T27" fmla="*/ 115 h 177"/>
                    <a:gd name="T28" fmla="*/ 116 w 152"/>
                    <a:gd name="T29" fmla="*/ 166 h 177"/>
                    <a:gd name="T30" fmla="*/ 35 w 152"/>
                    <a:gd name="T31" fmla="*/ 166 h 177"/>
                    <a:gd name="T32" fmla="*/ 1 w 152"/>
                    <a:gd name="T33" fmla="*/ 113 h 177"/>
                    <a:gd name="T34" fmla="*/ 1 w 152"/>
                    <a:gd name="T35"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77">
                      <a:moveTo>
                        <a:pt x="1" y="61"/>
                      </a:moveTo>
                      <a:cubicBezTo>
                        <a:pt x="1" y="42"/>
                        <a:pt x="1" y="23"/>
                        <a:pt x="0" y="4"/>
                      </a:cubicBezTo>
                      <a:cubicBezTo>
                        <a:pt x="0" y="1"/>
                        <a:pt x="1" y="0"/>
                        <a:pt x="5" y="0"/>
                      </a:cubicBezTo>
                      <a:cubicBezTo>
                        <a:pt x="14" y="0"/>
                        <a:pt x="24" y="0"/>
                        <a:pt x="33" y="0"/>
                      </a:cubicBezTo>
                      <a:cubicBezTo>
                        <a:pt x="37" y="0"/>
                        <a:pt x="38" y="1"/>
                        <a:pt x="38" y="5"/>
                      </a:cubicBezTo>
                      <a:cubicBezTo>
                        <a:pt x="38" y="39"/>
                        <a:pt x="38" y="74"/>
                        <a:pt x="38" y="109"/>
                      </a:cubicBezTo>
                      <a:cubicBezTo>
                        <a:pt x="38" y="136"/>
                        <a:pt x="55" y="148"/>
                        <a:pt x="80" y="146"/>
                      </a:cubicBezTo>
                      <a:cubicBezTo>
                        <a:pt x="82" y="146"/>
                        <a:pt x="85" y="146"/>
                        <a:pt x="88" y="145"/>
                      </a:cubicBezTo>
                      <a:cubicBezTo>
                        <a:pt x="105" y="141"/>
                        <a:pt x="115" y="129"/>
                        <a:pt x="115" y="110"/>
                      </a:cubicBezTo>
                      <a:cubicBezTo>
                        <a:pt x="115" y="75"/>
                        <a:pt x="115" y="40"/>
                        <a:pt x="115" y="5"/>
                      </a:cubicBezTo>
                      <a:cubicBezTo>
                        <a:pt x="115" y="1"/>
                        <a:pt x="116" y="0"/>
                        <a:pt x="120" y="0"/>
                      </a:cubicBezTo>
                      <a:cubicBezTo>
                        <a:pt x="129" y="0"/>
                        <a:pt x="139" y="0"/>
                        <a:pt x="148" y="0"/>
                      </a:cubicBezTo>
                      <a:cubicBezTo>
                        <a:pt x="151" y="0"/>
                        <a:pt x="152" y="1"/>
                        <a:pt x="152" y="4"/>
                      </a:cubicBezTo>
                      <a:cubicBezTo>
                        <a:pt x="152" y="41"/>
                        <a:pt x="152" y="78"/>
                        <a:pt x="152" y="115"/>
                      </a:cubicBezTo>
                      <a:cubicBezTo>
                        <a:pt x="152" y="139"/>
                        <a:pt x="139" y="157"/>
                        <a:pt x="116" y="166"/>
                      </a:cubicBezTo>
                      <a:cubicBezTo>
                        <a:pt x="89" y="177"/>
                        <a:pt x="62" y="177"/>
                        <a:pt x="35" y="166"/>
                      </a:cubicBezTo>
                      <a:cubicBezTo>
                        <a:pt x="12" y="156"/>
                        <a:pt x="1" y="138"/>
                        <a:pt x="1" y="113"/>
                      </a:cubicBezTo>
                      <a:cubicBezTo>
                        <a:pt x="0" y="96"/>
                        <a:pt x="1" y="78"/>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Freeform 25"/>
                <p:cNvSpPr>
                  <a:spLocks/>
                </p:cNvSpPr>
                <p:nvPr/>
              </p:nvSpPr>
              <p:spPr bwMode="auto">
                <a:xfrm>
                  <a:off x="7711" y="3990"/>
                  <a:ext cx="24" cy="213"/>
                </a:xfrm>
                <a:custGeom>
                  <a:avLst/>
                  <a:gdLst>
                    <a:gd name="T0" fmla="*/ 0 w 37"/>
                    <a:gd name="T1" fmla="*/ 163 h 327"/>
                    <a:gd name="T2" fmla="*/ 0 w 37"/>
                    <a:gd name="T3" fmla="*/ 5 h 327"/>
                    <a:gd name="T4" fmla="*/ 5 w 37"/>
                    <a:gd name="T5" fmla="*/ 0 h 327"/>
                    <a:gd name="T6" fmla="*/ 33 w 37"/>
                    <a:gd name="T7" fmla="*/ 0 h 327"/>
                    <a:gd name="T8" fmla="*/ 36 w 37"/>
                    <a:gd name="T9" fmla="*/ 4 h 327"/>
                    <a:gd name="T10" fmla="*/ 36 w 37"/>
                    <a:gd name="T11" fmla="*/ 54 h 327"/>
                    <a:gd name="T12" fmla="*/ 37 w 37"/>
                    <a:gd name="T13" fmla="*/ 321 h 327"/>
                    <a:gd name="T14" fmla="*/ 31 w 37"/>
                    <a:gd name="T15" fmla="*/ 327 h 327"/>
                    <a:gd name="T16" fmla="*/ 4 w 37"/>
                    <a:gd name="T17" fmla="*/ 327 h 327"/>
                    <a:gd name="T18" fmla="*/ 0 w 37"/>
                    <a:gd name="T19" fmla="*/ 322 h 327"/>
                    <a:gd name="T20" fmla="*/ 0 w 37"/>
                    <a:gd name="T21"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7">
                      <a:moveTo>
                        <a:pt x="0" y="163"/>
                      </a:moveTo>
                      <a:cubicBezTo>
                        <a:pt x="0" y="111"/>
                        <a:pt x="0" y="58"/>
                        <a:pt x="0" y="5"/>
                      </a:cubicBezTo>
                      <a:cubicBezTo>
                        <a:pt x="0" y="1"/>
                        <a:pt x="1" y="0"/>
                        <a:pt x="5" y="0"/>
                      </a:cubicBezTo>
                      <a:cubicBezTo>
                        <a:pt x="14" y="0"/>
                        <a:pt x="23" y="0"/>
                        <a:pt x="33" y="0"/>
                      </a:cubicBezTo>
                      <a:cubicBezTo>
                        <a:pt x="36" y="0"/>
                        <a:pt x="37" y="1"/>
                        <a:pt x="36" y="4"/>
                      </a:cubicBezTo>
                      <a:cubicBezTo>
                        <a:pt x="36" y="20"/>
                        <a:pt x="36" y="37"/>
                        <a:pt x="36" y="54"/>
                      </a:cubicBezTo>
                      <a:cubicBezTo>
                        <a:pt x="36" y="143"/>
                        <a:pt x="36" y="232"/>
                        <a:pt x="37" y="321"/>
                      </a:cubicBezTo>
                      <a:cubicBezTo>
                        <a:pt x="37" y="326"/>
                        <a:pt x="35" y="327"/>
                        <a:pt x="31" y="327"/>
                      </a:cubicBezTo>
                      <a:cubicBezTo>
                        <a:pt x="22" y="327"/>
                        <a:pt x="13" y="327"/>
                        <a:pt x="4" y="327"/>
                      </a:cubicBezTo>
                      <a:cubicBezTo>
                        <a:pt x="1" y="327"/>
                        <a:pt x="0" y="326"/>
                        <a:pt x="0" y="322"/>
                      </a:cubicBezTo>
                      <a:cubicBezTo>
                        <a:pt x="0" y="269"/>
                        <a:pt x="0" y="216"/>
                        <a:pt x="0"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Freeform 26"/>
                <p:cNvSpPr>
                  <a:spLocks/>
                </p:cNvSpPr>
                <p:nvPr/>
              </p:nvSpPr>
              <p:spPr bwMode="auto">
                <a:xfrm>
                  <a:off x="6728" y="4038"/>
                  <a:ext cx="113" cy="122"/>
                </a:xfrm>
                <a:custGeom>
                  <a:avLst/>
                  <a:gdLst>
                    <a:gd name="T0" fmla="*/ 102 w 175"/>
                    <a:gd name="T1" fmla="*/ 149 h 188"/>
                    <a:gd name="T2" fmla="*/ 102 w 175"/>
                    <a:gd name="T3" fmla="*/ 184 h 188"/>
                    <a:gd name="T4" fmla="*/ 97 w 175"/>
                    <a:gd name="T5" fmla="*/ 188 h 188"/>
                    <a:gd name="T6" fmla="*/ 78 w 175"/>
                    <a:gd name="T7" fmla="*/ 188 h 188"/>
                    <a:gd name="T8" fmla="*/ 73 w 175"/>
                    <a:gd name="T9" fmla="*/ 183 h 188"/>
                    <a:gd name="T10" fmla="*/ 73 w 175"/>
                    <a:gd name="T11" fmla="*/ 114 h 188"/>
                    <a:gd name="T12" fmla="*/ 67 w 175"/>
                    <a:gd name="T13" fmla="*/ 108 h 188"/>
                    <a:gd name="T14" fmla="*/ 5 w 175"/>
                    <a:gd name="T15" fmla="*/ 108 h 188"/>
                    <a:gd name="T16" fmla="*/ 0 w 175"/>
                    <a:gd name="T17" fmla="*/ 103 h 188"/>
                    <a:gd name="T18" fmla="*/ 0 w 175"/>
                    <a:gd name="T19" fmla="*/ 85 h 188"/>
                    <a:gd name="T20" fmla="*/ 4 w 175"/>
                    <a:gd name="T21" fmla="*/ 80 h 188"/>
                    <a:gd name="T22" fmla="*/ 68 w 175"/>
                    <a:gd name="T23" fmla="*/ 80 h 188"/>
                    <a:gd name="T24" fmla="*/ 73 w 175"/>
                    <a:gd name="T25" fmla="*/ 75 h 188"/>
                    <a:gd name="T26" fmla="*/ 73 w 175"/>
                    <a:gd name="T27" fmla="*/ 5 h 188"/>
                    <a:gd name="T28" fmla="*/ 78 w 175"/>
                    <a:gd name="T29" fmla="*/ 1 h 188"/>
                    <a:gd name="T30" fmla="*/ 97 w 175"/>
                    <a:gd name="T31" fmla="*/ 1 h 188"/>
                    <a:gd name="T32" fmla="*/ 102 w 175"/>
                    <a:gd name="T33" fmla="*/ 5 h 188"/>
                    <a:gd name="T34" fmla="*/ 102 w 175"/>
                    <a:gd name="T35" fmla="*/ 75 h 188"/>
                    <a:gd name="T36" fmla="*/ 107 w 175"/>
                    <a:gd name="T37" fmla="*/ 80 h 188"/>
                    <a:gd name="T38" fmla="*/ 170 w 175"/>
                    <a:gd name="T39" fmla="*/ 80 h 188"/>
                    <a:gd name="T40" fmla="*/ 175 w 175"/>
                    <a:gd name="T41" fmla="*/ 85 h 188"/>
                    <a:gd name="T42" fmla="*/ 175 w 175"/>
                    <a:gd name="T43" fmla="*/ 104 h 188"/>
                    <a:gd name="T44" fmla="*/ 170 w 175"/>
                    <a:gd name="T45" fmla="*/ 108 h 188"/>
                    <a:gd name="T46" fmla="*/ 107 w 175"/>
                    <a:gd name="T47" fmla="*/ 108 h 188"/>
                    <a:gd name="T48" fmla="*/ 102 w 175"/>
                    <a:gd name="T49" fmla="*/ 114 h 188"/>
                    <a:gd name="T50" fmla="*/ 102 w 175"/>
                    <a:gd name="T51"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5" h="188">
                      <a:moveTo>
                        <a:pt x="102" y="149"/>
                      </a:moveTo>
                      <a:cubicBezTo>
                        <a:pt x="102" y="160"/>
                        <a:pt x="102" y="172"/>
                        <a:pt x="102" y="184"/>
                      </a:cubicBezTo>
                      <a:cubicBezTo>
                        <a:pt x="102" y="187"/>
                        <a:pt x="101" y="188"/>
                        <a:pt x="97" y="188"/>
                      </a:cubicBezTo>
                      <a:cubicBezTo>
                        <a:pt x="91" y="188"/>
                        <a:pt x="84" y="188"/>
                        <a:pt x="78" y="188"/>
                      </a:cubicBezTo>
                      <a:cubicBezTo>
                        <a:pt x="74" y="188"/>
                        <a:pt x="73" y="187"/>
                        <a:pt x="73" y="183"/>
                      </a:cubicBezTo>
                      <a:cubicBezTo>
                        <a:pt x="73" y="160"/>
                        <a:pt x="73" y="137"/>
                        <a:pt x="73" y="114"/>
                      </a:cubicBezTo>
                      <a:cubicBezTo>
                        <a:pt x="73" y="109"/>
                        <a:pt x="72" y="108"/>
                        <a:pt x="67" y="108"/>
                      </a:cubicBezTo>
                      <a:cubicBezTo>
                        <a:pt x="47" y="108"/>
                        <a:pt x="26" y="108"/>
                        <a:pt x="5" y="108"/>
                      </a:cubicBezTo>
                      <a:cubicBezTo>
                        <a:pt x="1" y="108"/>
                        <a:pt x="0" y="108"/>
                        <a:pt x="0" y="103"/>
                      </a:cubicBezTo>
                      <a:cubicBezTo>
                        <a:pt x="0" y="97"/>
                        <a:pt x="0" y="91"/>
                        <a:pt x="0" y="85"/>
                      </a:cubicBezTo>
                      <a:cubicBezTo>
                        <a:pt x="0" y="81"/>
                        <a:pt x="1" y="80"/>
                        <a:pt x="4" y="80"/>
                      </a:cubicBezTo>
                      <a:cubicBezTo>
                        <a:pt x="25" y="80"/>
                        <a:pt x="46" y="80"/>
                        <a:pt x="68" y="80"/>
                      </a:cubicBezTo>
                      <a:cubicBezTo>
                        <a:pt x="72" y="80"/>
                        <a:pt x="73" y="79"/>
                        <a:pt x="73" y="75"/>
                      </a:cubicBezTo>
                      <a:cubicBezTo>
                        <a:pt x="73" y="52"/>
                        <a:pt x="73" y="29"/>
                        <a:pt x="73" y="5"/>
                      </a:cubicBezTo>
                      <a:cubicBezTo>
                        <a:pt x="73" y="2"/>
                        <a:pt x="74" y="0"/>
                        <a:pt x="78" y="1"/>
                      </a:cubicBezTo>
                      <a:cubicBezTo>
                        <a:pt x="84" y="1"/>
                        <a:pt x="91" y="1"/>
                        <a:pt x="97" y="1"/>
                      </a:cubicBezTo>
                      <a:cubicBezTo>
                        <a:pt x="101" y="0"/>
                        <a:pt x="102" y="2"/>
                        <a:pt x="102" y="5"/>
                      </a:cubicBezTo>
                      <a:cubicBezTo>
                        <a:pt x="102" y="28"/>
                        <a:pt x="102" y="52"/>
                        <a:pt x="102" y="75"/>
                      </a:cubicBezTo>
                      <a:cubicBezTo>
                        <a:pt x="102" y="80"/>
                        <a:pt x="103" y="80"/>
                        <a:pt x="107" y="80"/>
                      </a:cubicBezTo>
                      <a:cubicBezTo>
                        <a:pt x="128" y="80"/>
                        <a:pt x="149" y="80"/>
                        <a:pt x="170" y="80"/>
                      </a:cubicBezTo>
                      <a:cubicBezTo>
                        <a:pt x="174" y="80"/>
                        <a:pt x="175" y="81"/>
                        <a:pt x="175" y="85"/>
                      </a:cubicBezTo>
                      <a:cubicBezTo>
                        <a:pt x="175" y="91"/>
                        <a:pt x="175" y="98"/>
                        <a:pt x="175" y="104"/>
                      </a:cubicBezTo>
                      <a:cubicBezTo>
                        <a:pt x="175" y="108"/>
                        <a:pt x="174" y="108"/>
                        <a:pt x="170" y="108"/>
                      </a:cubicBezTo>
                      <a:cubicBezTo>
                        <a:pt x="149" y="108"/>
                        <a:pt x="128" y="108"/>
                        <a:pt x="107" y="108"/>
                      </a:cubicBezTo>
                      <a:cubicBezTo>
                        <a:pt x="103" y="108"/>
                        <a:pt x="102" y="109"/>
                        <a:pt x="102" y="114"/>
                      </a:cubicBezTo>
                      <a:cubicBezTo>
                        <a:pt x="102" y="125"/>
                        <a:pt x="102" y="137"/>
                        <a:pt x="102"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Freeform 27"/>
                <p:cNvSpPr>
                  <a:spLocks/>
                </p:cNvSpPr>
                <p:nvPr/>
              </p:nvSpPr>
              <p:spPr bwMode="auto">
                <a:xfrm>
                  <a:off x="6822" y="4128"/>
                  <a:ext cx="103" cy="107"/>
                </a:xfrm>
                <a:custGeom>
                  <a:avLst/>
                  <a:gdLst>
                    <a:gd name="T0" fmla="*/ 66 w 158"/>
                    <a:gd name="T1" fmla="*/ 129 h 165"/>
                    <a:gd name="T2" fmla="*/ 67 w 158"/>
                    <a:gd name="T3" fmla="*/ 97 h 165"/>
                    <a:gd name="T4" fmla="*/ 62 w 158"/>
                    <a:gd name="T5" fmla="*/ 93 h 165"/>
                    <a:gd name="T6" fmla="*/ 5 w 158"/>
                    <a:gd name="T7" fmla="*/ 93 h 165"/>
                    <a:gd name="T8" fmla="*/ 1 w 158"/>
                    <a:gd name="T9" fmla="*/ 89 h 165"/>
                    <a:gd name="T10" fmla="*/ 1 w 158"/>
                    <a:gd name="T11" fmla="*/ 75 h 165"/>
                    <a:gd name="T12" fmla="*/ 5 w 158"/>
                    <a:gd name="T13" fmla="*/ 71 h 165"/>
                    <a:gd name="T14" fmla="*/ 62 w 158"/>
                    <a:gd name="T15" fmla="*/ 71 h 165"/>
                    <a:gd name="T16" fmla="*/ 67 w 158"/>
                    <a:gd name="T17" fmla="*/ 66 h 165"/>
                    <a:gd name="T18" fmla="*/ 66 w 158"/>
                    <a:gd name="T19" fmla="*/ 4 h 165"/>
                    <a:gd name="T20" fmla="*/ 71 w 158"/>
                    <a:gd name="T21" fmla="*/ 0 h 165"/>
                    <a:gd name="T22" fmla="*/ 88 w 158"/>
                    <a:gd name="T23" fmla="*/ 0 h 165"/>
                    <a:gd name="T24" fmla="*/ 92 w 158"/>
                    <a:gd name="T25" fmla="*/ 4 h 165"/>
                    <a:gd name="T26" fmla="*/ 92 w 158"/>
                    <a:gd name="T27" fmla="*/ 66 h 165"/>
                    <a:gd name="T28" fmla="*/ 97 w 158"/>
                    <a:gd name="T29" fmla="*/ 71 h 165"/>
                    <a:gd name="T30" fmla="*/ 153 w 158"/>
                    <a:gd name="T31" fmla="*/ 71 h 165"/>
                    <a:gd name="T32" fmla="*/ 157 w 158"/>
                    <a:gd name="T33" fmla="*/ 76 h 165"/>
                    <a:gd name="T34" fmla="*/ 157 w 158"/>
                    <a:gd name="T35" fmla="*/ 88 h 165"/>
                    <a:gd name="T36" fmla="*/ 153 w 158"/>
                    <a:gd name="T37" fmla="*/ 93 h 165"/>
                    <a:gd name="T38" fmla="*/ 97 w 158"/>
                    <a:gd name="T39" fmla="*/ 93 h 165"/>
                    <a:gd name="T40" fmla="*/ 92 w 158"/>
                    <a:gd name="T41" fmla="*/ 99 h 165"/>
                    <a:gd name="T42" fmla="*/ 92 w 158"/>
                    <a:gd name="T43" fmla="*/ 160 h 165"/>
                    <a:gd name="T44" fmla="*/ 87 w 158"/>
                    <a:gd name="T45" fmla="*/ 165 h 165"/>
                    <a:gd name="T46" fmla="*/ 71 w 158"/>
                    <a:gd name="T47" fmla="*/ 165 h 165"/>
                    <a:gd name="T48" fmla="*/ 66 w 158"/>
                    <a:gd name="T49" fmla="*/ 160 h 165"/>
                    <a:gd name="T50" fmla="*/ 66 w 158"/>
                    <a:gd name="T51" fmla="*/ 12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66" y="129"/>
                      </a:moveTo>
                      <a:cubicBezTo>
                        <a:pt x="66" y="118"/>
                        <a:pt x="66" y="108"/>
                        <a:pt x="67" y="97"/>
                      </a:cubicBezTo>
                      <a:cubicBezTo>
                        <a:pt x="67" y="94"/>
                        <a:pt x="66" y="93"/>
                        <a:pt x="62" y="93"/>
                      </a:cubicBezTo>
                      <a:cubicBezTo>
                        <a:pt x="43" y="93"/>
                        <a:pt x="24" y="93"/>
                        <a:pt x="5" y="93"/>
                      </a:cubicBezTo>
                      <a:cubicBezTo>
                        <a:pt x="2" y="93"/>
                        <a:pt x="0" y="92"/>
                        <a:pt x="1" y="89"/>
                      </a:cubicBezTo>
                      <a:cubicBezTo>
                        <a:pt x="1" y="84"/>
                        <a:pt x="1" y="80"/>
                        <a:pt x="1" y="75"/>
                      </a:cubicBezTo>
                      <a:cubicBezTo>
                        <a:pt x="1" y="72"/>
                        <a:pt x="2" y="71"/>
                        <a:pt x="5" y="71"/>
                      </a:cubicBezTo>
                      <a:cubicBezTo>
                        <a:pt x="24" y="71"/>
                        <a:pt x="43" y="71"/>
                        <a:pt x="62" y="71"/>
                      </a:cubicBezTo>
                      <a:cubicBezTo>
                        <a:pt x="66" y="71"/>
                        <a:pt x="67" y="70"/>
                        <a:pt x="67" y="66"/>
                      </a:cubicBezTo>
                      <a:cubicBezTo>
                        <a:pt x="66" y="46"/>
                        <a:pt x="67" y="25"/>
                        <a:pt x="66" y="4"/>
                      </a:cubicBezTo>
                      <a:cubicBezTo>
                        <a:pt x="66" y="1"/>
                        <a:pt x="67" y="0"/>
                        <a:pt x="71" y="0"/>
                      </a:cubicBezTo>
                      <a:cubicBezTo>
                        <a:pt x="77" y="0"/>
                        <a:pt x="82" y="0"/>
                        <a:pt x="88" y="0"/>
                      </a:cubicBezTo>
                      <a:cubicBezTo>
                        <a:pt x="91" y="0"/>
                        <a:pt x="92" y="1"/>
                        <a:pt x="92" y="4"/>
                      </a:cubicBezTo>
                      <a:cubicBezTo>
                        <a:pt x="92" y="24"/>
                        <a:pt x="92" y="45"/>
                        <a:pt x="92" y="66"/>
                      </a:cubicBezTo>
                      <a:cubicBezTo>
                        <a:pt x="92" y="70"/>
                        <a:pt x="93" y="71"/>
                        <a:pt x="97" y="71"/>
                      </a:cubicBezTo>
                      <a:cubicBezTo>
                        <a:pt x="116" y="71"/>
                        <a:pt x="134" y="71"/>
                        <a:pt x="153" y="71"/>
                      </a:cubicBezTo>
                      <a:cubicBezTo>
                        <a:pt x="157" y="71"/>
                        <a:pt x="158" y="72"/>
                        <a:pt x="157" y="76"/>
                      </a:cubicBezTo>
                      <a:cubicBezTo>
                        <a:pt x="157" y="80"/>
                        <a:pt x="157" y="84"/>
                        <a:pt x="157" y="88"/>
                      </a:cubicBezTo>
                      <a:cubicBezTo>
                        <a:pt x="158" y="92"/>
                        <a:pt x="157" y="93"/>
                        <a:pt x="153" y="93"/>
                      </a:cubicBezTo>
                      <a:cubicBezTo>
                        <a:pt x="134" y="93"/>
                        <a:pt x="116" y="93"/>
                        <a:pt x="97" y="93"/>
                      </a:cubicBezTo>
                      <a:cubicBezTo>
                        <a:pt x="93" y="93"/>
                        <a:pt x="92" y="94"/>
                        <a:pt x="92" y="99"/>
                      </a:cubicBezTo>
                      <a:cubicBezTo>
                        <a:pt x="92" y="119"/>
                        <a:pt x="92" y="140"/>
                        <a:pt x="92" y="160"/>
                      </a:cubicBezTo>
                      <a:cubicBezTo>
                        <a:pt x="92" y="164"/>
                        <a:pt x="91" y="165"/>
                        <a:pt x="87" y="165"/>
                      </a:cubicBezTo>
                      <a:cubicBezTo>
                        <a:pt x="82" y="164"/>
                        <a:pt x="76" y="164"/>
                        <a:pt x="71" y="165"/>
                      </a:cubicBezTo>
                      <a:cubicBezTo>
                        <a:pt x="67" y="165"/>
                        <a:pt x="66" y="163"/>
                        <a:pt x="66" y="160"/>
                      </a:cubicBezTo>
                      <a:cubicBezTo>
                        <a:pt x="67" y="149"/>
                        <a:pt x="66" y="139"/>
                        <a:pt x="6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7" name="Freeform 28"/>
                <p:cNvSpPr>
                  <a:spLocks/>
                </p:cNvSpPr>
                <p:nvPr/>
              </p:nvSpPr>
              <p:spPr bwMode="auto">
                <a:xfrm>
                  <a:off x="6644" y="4128"/>
                  <a:ext cx="102" cy="107"/>
                </a:xfrm>
                <a:custGeom>
                  <a:avLst/>
                  <a:gdLst>
                    <a:gd name="T0" fmla="*/ 66 w 157"/>
                    <a:gd name="T1" fmla="*/ 35 h 165"/>
                    <a:gd name="T2" fmla="*/ 66 w 157"/>
                    <a:gd name="T3" fmla="*/ 4 h 165"/>
                    <a:gd name="T4" fmla="*/ 70 w 157"/>
                    <a:gd name="T5" fmla="*/ 0 h 165"/>
                    <a:gd name="T6" fmla="*/ 87 w 157"/>
                    <a:gd name="T7" fmla="*/ 0 h 165"/>
                    <a:gd name="T8" fmla="*/ 92 w 157"/>
                    <a:gd name="T9" fmla="*/ 4 h 165"/>
                    <a:gd name="T10" fmla="*/ 91 w 157"/>
                    <a:gd name="T11" fmla="*/ 66 h 165"/>
                    <a:gd name="T12" fmla="*/ 97 w 157"/>
                    <a:gd name="T13" fmla="*/ 71 h 165"/>
                    <a:gd name="T14" fmla="*/ 151 w 157"/>
                    <a:gd name="T15" fmla="*/ 71 h 165"/>
                    <a:gd name="T16" fmla="*/ 157 w 157"/>
                    <a:gd name="T17" fmla="*/ 77 h 165"/>
                    <a:gd name="T18" fmla="*/ 157 w 157"/>
                    <a:gd name="T19" fmla="*/ 88 h 165"/>
                    <a:gd name="T20" fmla="*/ 151 w 157"/>
                    <a:gd name="T21" fmla="*/ 93 h 165"/>
                    <a:gd name="T22" fmla="*/ 98 w 157"/>
                    <a:gd name="T23" fmla="*/ 93 h 165"/>
                    <a:gd name="T24" fmla="*/ 91 w 157"/>
                    <a:gd name="T25" fmla="*/ 100 h 165"/>
                    <a:gd name="T26" fmla="*/ 92 w 157"/>
                    <a:gd name="T27" fmla="*/ 160 h 165"/>
                    <a:gd name="T28" fmla="*/ 87 w 157"/>
                    <a:gd name="T29" fmla="*/ 165 h 165"/>
                    <a:gd name="T30" fmla="*/ 71 w 157"/>
                    <a:gd name="T31" fmla="*/ 165 h 165"/>
                    <a:gd name="T32" fmla="*/ 66 w 157"/>
                    <a:gd name="T33" fmla="*/ 160 h 165"/>
                    <a:gd name="T34" fmla="*/ 66 w 157"/>
                    <a:gd name="T35" fmla="*/ 99 h 165"/>
                    <a:gd name="T36" fmla="*/ 60 w 157"/>
                    <a:gd name="T37" fmla="*/ 93 h 165"/>
                    <a:gd name="T38" fmla="*/ 5 w 157"/>
                    <a:gd name="T39" fmla="*/ 93 h 165"/>
                    <a:gd name="T40" fmla="*/ 0 w 157"/>
                    <a:gd name="T41" fmla="*/ 89 h 165"/>
                    <a:gd name="T42" fmla="*/ 0 w 157"/>
                    <a:gd name="T43" fmla="*/ 76 h 165"/>
                    <a:gd name="T44" fmla="*/ 5 w 157"/>
                    <a:gd name="T45" fmla="*/ 71 h 165"/>
                    <a:gd name="T46" fmla="*/ 61 w 157"/>
                    <a:gd name="T47" fmla="*/ 71 h 165"/>
                    <a:gd name="T48" fmla="*/ 66 w 157"/>
                    <a:gd name="T49" fmla="*/ 66 h 165"/>
                    <a:gd name="T50" fmla="*/ 66 w 157"/>
                    <a:gd name="T51"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6" y="35"/>
                      </a:moveTo>
                      <a:cubicBezTo>
                        <a:pt x="66" y="25"/>
                        <a:pt x="66" y="15"/>
                        <a:pt x="66" y="4"/>
                      </a:cubicBezTo>
                      <a:cubicBezTo>
                        <a:pt x="66" y="1"/>
                        <a:pt x="66" y="0"/>
                        <a:pt x="70" y="0"/>
                      </a:cubicBezTo>
                      <a:cubicBezTo>
                        <a:pt x="76" y="0"/>
                        <a:pt x="82" y="0"/>
                        <a:pt x="87" y="0"/>
                      </a:cubicBezTo>
                      <a:cubicBezTo>
                        <a:pt x="91" y="0"/>
                        <a:pt x="92" y="1"/>
                        <a:pt x="92" y="4"/>
                      </a:cubicBezTo>
                      <a:cubicBezTo>
                        <a:pt x="91" y="25"/>
                        <a:pt x="92" y="45"/>
                        <a:pt x="91" y="66"/>
                      </a:cubicBezTo>
                      <a:cubicBezTo>
                        <a:pt x="91" y="70"/>
                        <a:pt x="92" y="71"/>
                        <a:pt x="97" y="71"/>
                      </a:cubicBezTo>
                      <a:cubicBezTo>
                        <a:pt x="115" y="71"/>
                        <a:pt x="133" y="71"/>
                        <a:pt x="151" y="71"/>
                      </a:cubicBezTo>
                      <a:cubicBezTo>
                        <a:pt x="156" y="71"/>
                        <a:pt x="157" y="72"/>
                        <a:pt x="157" y="77"/>
                      </a:cubicBezTo>
                      <a:cubicBezTo>
                        <a:pt x="157" y="81"/>
                        <a:pt x="157" y="84"/>
                        <a:pt x="157" y="88"/>
                      </a:cubicBezTo>
                      <a:cubicBezTo>
                        <a:pt x="157" y="92"/>
                        <a:pt x="156" y="94"/>
                        <a:pt x="151" y="93"/>
                      </a:cubicBezTo>
                      <a:cubicBezTo>
                        <a:pt x="133" y="93"/>
                        <a:pt x="115" y="93"/>
                        <a:pt x="98" y="93"/>
                      </a:cubicBezTo>
                      <a:cubicBezTo>
                        <a:pt x="91" y="93"/>
                        <a:pt x="91" y="93"/>
                        <a:pt x="91" y="100"/>
                      </a:cubicBezTo>
                      <a:cubicBezTo>
                        <a:pt x="91" y="120"/>
                        <a:pt x="91" y="140"/>
                        <a:pt x="92" y="160"/>
                      </a:cubicBezTo>
                      <a:cubicBezTo>
                        <a:pt x="92" y="164"/>
                        <a:pt x="91" y="165"/>
                        <a:pt x="87" y="165"/>
                      </a:cubicBezTo>
                      <a:cubicBezTo>
                        <a:pt x="82" y="164"/>
                        <a:pt x="76" y="165"/>
                        <a:pt x="71" y="165"/>
                      </a:cubicBezTo>
                      <a:cubicBezTo>
                        <a:pt x="67" y="165"/>
                        <a:pt x="66" y="164"/>
                        <a:pt x="66" y="160"/>
                      </a:cubicBezTo>
                      <a:cubicBezTo>
                        <a:pt x="66" y="140"/>
                        <a:pt x="66" y="119"/>
                        <a:pt x="66" y="99"/>
                      </a:cubicBezTo>
                      <a:cubicBezTo>
                        <a:pt x="66" y="94"/>
                        <a:pt x="65" y="93"/>
                        <a:pt x="60" y="93"/>
                      </a:cubicBezTo>
                      <a:cubicBezTo>
                        <a:pt x="42" y="94"/>
                        <a:pt x="23" y="93"/>
                        <a:pt x="5" y="93"/>
                      </a:cubicBezTo>
                      <a:cubicBezTo>
                        <a:pt x="2" y="93"/>
                        <a:pt x="0" y="93"/>
                        <a:pt x="0" y="89"/>
                      </a:cubicBezTo>
                      <a:cubicBezTo>
                        <a:pt x="1" y="85"/>
                        <a:pt x="1" y="80"/>
                        <a:pt x="0" y="76"/>
                      </a:cubicBezTo>
                      <a:cubicBezTo>
                        <a:pt x="0" y="72"/>
                        <a:pt x="2" y="71"/>
                        <a:pt x="5" y="71"/>
                      </a:cubicBezTo>
                      <a:cubicBezTo>
                        <a:pt x="24" y="71"/>
                        <a:pt x="42" y="71"/>
                        <a:pt x="61" y="71"/>
                      </a:cubicBezTo>
                      <a:cubicBezTo>
                        <a:pt x="65" y="71"/>
                        <a:pt x="66" y="70"/>
                        <a:pt x="66" y="66"/>
                      </a:cubicBezTo>
                      <a:cubicBezTo>
                        <a:pt x="66" y="56"/>
                        <a:pt x="66" y="46"/>
                        <a:pt x="6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Freeform 29"/>
                <p:cNvSpPr>
                  <a:spLocks/>
                </p:cNvSpPr>
                <p:nvPr/>
              </p:nvSpPr>
              <p:spPr bwMode="auto">
                <a:xfrm>
                  <a:off x="6823" y="3961"/>
                  <a:ext cx="102" cy="108"/>
                </a:xfrm>
                <a:custGeom>
                  <a:avLst/>
                  <a:gdLst>
                    <a:gd name="T0" fmla="*/ 65 w 157"/>
                    <a:gd name="T1" fmla="*/ 36 h 165"/>
                    <a:gd name="T2" fmla="*/ 65 w 157"/>
                    <a:gd name="T3" fmla="*/ 5 h 165"/>
                    <a:gd name="T4" fmla="*/ 70 w 157"/>
                    <a:gd name="T5" fmla="*/ 0 h 165"/>
                    <a:gd name="T6" fmla="*/ 86 w 157"/>
                    <a:gd name="T7" fmla="*/ 0 h 165"/>
                    <a:gd name="T8" fmla="*/ 91 w 157"/>
                    <a:gd name="T9" fmla="*/ 5 h 165"/>
                    <a:gd name="T10" fmla="*/ 91 w 157"/>
                    <a:gd name="T11" fmla="*/ 67 h 165"/>
                    <a:gd name="T12" fmla="*/ 96 w 157"/>
                    <a:gd name="T13" fmla="*/ 72 h 165"/>
                    <a:gd name="T14" fmla="*/ 151 w 157"/>
                    <a:gd name="T15" fmla="*/ 72 h 165"/>
                    <a:gd name="T16" fmla="*/ 156 w 157"/>
                    <a:gd name="T17" fmla="*/ 77 h 165"/>
                    <a:gd name="T18" fmla="*/ 156 w 157"/>
                    <a:gd name="T19" fmla="*/ 90 h 165"/>
                    <a:gd name="T20" fmla="*/ 152 w 157"/>
                    <a:gd name="T21" fmla="*/ 94 h 165"/>
                    <a:gd name="T22" fmla="*/ 96 w 157"/>
                    <a:gd name="T23" fmla="*/ 94 h 165"/>
                    <a:gd name="T24" fmla="*/ 91 w 157"/>
                    <a:gd name="T25" fmla="*/ 99 h 165"/>
                    <a:gd name="T26" fmla="*/ 91 w 157"/>
                    <a:gd name="T27" fmla="*/ 160 h 165"/>
                    <a:gd name="T28" fmla="*/ 86 w 157"/>
                    <a:gd name="T29" fmla="*/ 165 h 165"/>
                    <a:gd name="T30" fmla="*/ 70 w 157"/>
                    <a:gd name="T31" fmla="*/ 165 h 165"/>
                    <a:gd name="T32" fmla="*/ 65 w 157"/>
                    <a:gd name="T33" fmla="*/ 160 h 165"/>
                    <a:gd name="T34" fmla="*/ 66 w 157"/>
                    <a:gd name="T35" fmla="*/ 99 h 165"/>
                    <a:gd name="T36" fmla="*/ 60 w 157"/>
                    <a:gd name="T37" fmla="*/ 94 h 165"/>
                    <a:gd name="T38" fmla="*/ 4 w 157"/>
                    <a:gd name="T39" fmla="*/ 94 h 165"/>
                    <a:gd name="T40" fmla="*/ 0 w 157"/>
                    <a:gd name="T41" fmla="*/ 90 h 165"/>
                    <a:gd name="T42" fmla="*/ 0 w 157"/>
                    <a:gd name="T43" fmla="*/ 76 h 165"/>
                    <a:gd name="T44" fmla="*/ 4 w 157"/>
                    <a:gd name="T45" fmla="*/ 72 h 165"/>
                    <a:gd name="T46" fmla="*/ 60 w 157"/>
                    <a:gd name="T47" fmla="*/ 72 h 165"/>
                    <a:gd name="T48" fmla="*/ 66 w 157"/>
                    <a:gd name="T49" fmla="*/ 67 h 165"/>
                    <a:gd name="T50" fmla="*/ 65 w 157"/>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65">
                      <a:moveTo>
                        <a:pt x="65" y="36"/>
                      </a:moveTo>
                      <a:cubicBezTo>
                        <a:pt x="65" y="26"/>
                        <a:pt x="66" y="15"/>
                        <a:pt x="65" y="5"/>
                      </a:cubicBezTo>
                      <a:cubicBezTo>
                        <a:pt x="65" y="1"/>
                        <a:pt x="67" y="0"/>
                        <a:pt x="70" y="0"/>
                      </a:cubicBezTo>
                      <a:cubicBezTo>
                        <a:pt x="76" y="1"/>
                        <a:pt x="81" y="1"/>
                        <a:pt x="86" y="0"/>
                      </a:cubicBezTo>
                      <a:cubicBezTo>
                        <a:pt x="90" y="0"/>
                        <a:pt x="91" y="2"/>
                        <a:pt x="91" y="5"/>
                      </a:cubicBezTo>
                      <a:cubicBezTo>
                        <a:pt x="91" y="26"/>
                        <a:pt x="91" y="46"/>
                        <a:pt x="91" y="67"/>
                      </a:cubicBezTo>
                      <a:cubicBezTo>
                        <a:pt x="91" y="71"/>
                        <a:pt x="92" y="72"/>
                        <a:pt x="96" y="72"/>
                      </a:cubicBezTo>
                      <a:cubicBezTo>
                        <a:pt x="114" y="72"/>
                        <a:pt x="133" y="72"/>
                        <a:pt x="151" y="72"/>
                      </a:cubicBezTo>
                      <a:cubicBezTo>
                        <a:pt x="156" y="72"/>
                        <a:pt x="157" y="73"/>
                        <a:pt x="156" y="77"/>
                      </a:cubicBezTo>
                      <a:cubicBezTo>
                        <a:pt x="156" y="81"/>
                        <a:pt x="156" y="85"/>
                        <a:pt x="156" y="90"/>
                      </a:cubicBezTo>
                      <a:cubicBezTo>
                        <a:pt x="157" y="93"/>
                        <a:pt x="155" y="94"/>
                        <a:pt x="152" y="94"/>
                      </a:cubicBezTo>
                      <a:cubicBezTo>
                        <a:pt x="133" y="94"/>
                        <a:pt x="115" y="94"/>
                        <a:pt x="96" y="94"/>
                      </a:cubicBezTo>
                      <a:cubicBezTo>
                        <a:pt x="92" y="94"/>
                        <a:pt x="91" y="95"/>
                        <a:pt x="91" y="99"/>
                      </a:cubicBezTo>
                      <a:cubicBezTo>
                        <a:pt x="91" y="119"/>
                        <a:pt x="91" y="140"/>
                        <a:pt x="91" y="160"/>
                      </a:cubicBezTo>
                      <a:cubicBezTo>
                        <a:pt x="91" y="164"/>
                        <a:pt x="90" y="165"/>
                        <a:pt x="86" y="165"/>
                      </a:cubicBezTo>
                      <a:cubicBezTo>
                        <a:pt x="81" y="165"/>
                        <a:pt x="75" y="165"/>
                        <a:pt x="70" y="165"/>
                      </a:cubicBezTo>
                      <a:cubicBezTo>
                        <a:pt x="66" y="165"/>
                        <a:pt x="65" y="164"/>
                        <a:pt x="65" y="160"/>
                      </a:cubicBezTo>
                      <a:cubicBezTo>
                        <a:pt x="66" y="140"/>
                        <a:pt x="65" y="119"/>
                        <a:pt x="66" y="99"/>
                      </a:cubicBezTo>
                      <a:cubicBezTo>
                        <a:pt x="66" y="95"/>
                        <a:pt x="64" y="94"/>
                        <a:pt x="60" y="94"/>
                      </a:cubicBezTo>
                      <a:cubicBezTo>
                        <a:pt x="41" y="94"/>
                        <a:pt x="23" y="94"/>
                        <a:pt x="4" y="94"/>
                      </a:cubicBezTo>
                      <a:cubicBezTo>
                        <a:pt x="1" y="94"/>
                        <a:pt x="0" y="93"/>
                        <a:pt x="0" y="90"/>
                      </a:cubicBezTo>
                      <a:cubicBezTo>
                        <a:pt x="0" y="85"/>
                        <a:pt x="0" y="81"/>
                        <a:pt x="0" y="76"/>
                      </a:cubicBezTo>
                      <a:cubicBezTo>
                        <a:pt x="0" y="73"/>
                        <a:pt x="1" y="72"/>
                        <a:pt x="4" y="72"/>
                      </a:cubicBezTo>
                      <a:cubicBezTo>
                        <a:pt x="23" y="72"/>
                        <a:pt x="42" y="72"/>
                        <a:pt x="60" y="72"/>
                      </a:cubicBezTo>
                      <a:cubicBezTo>
                        <a:pt x="65" y="72"/>
                        <a:pt x="66" y="71"/>
                        <a:pt x="66" y="67"/>
                      </a:cubicBezTo>
                      <a:cubicBezTo>
                        <a:pt x="65" y="56"/>
                        <a:pt x="65" y="46"/>
                        <a:pt x="6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Freeform 30"/>
                <p:cNvSpPr>
                  <a:spLocks/>
                </p:cNvSpPr>
                <p:nvPr/>
              </p:nvSpPr>
              <p:spPr bwMode="auto">
                <a:xfrm>
                  <a:off x="6643" y="3961"/>
                  <a:ext cx="103" cy="108"/>
                </a:xfrm>
                <a:custGeom>
                  <a:avLst/>
                  <a:gdLst>
                    <a:gd name="T0" fmla="*/ 69 w 159"/>
                    <a:gd name="T1" fmla="*/ 36 h 165"/>
                    <a:gd name="T2" fmla="*/ 69 w 159"/>
                    <a:gd name="T3" fmla="*/ 5 h 165"/>
                    <a:gd name="T4" fmla="*/ 73 w 159"/>
                    <a:gd name="T5" fmla="*/ 0 h 165"/>
                    <a:gd name="T6" fmla="*/ 88 w 159"/>
                    <a:gd name="T7" fmla="*/ 0 h 165"/>
                    <a:gd name="T8" fmla="*/ 93 w 159"/>
                    <a:gd name="T9" fmla="*/ 5 h 165"/>
                    <a:gd name="T10" fmla="*/ 92 w 159"/>
                    <a:gd name="T11" fmla="*/ 66 h 165"/>
                    <a:gd name="T12" fmla="*/ 98 w 159"/>
                    <a:gd name="T13" fmla="*/ 72 h 165"/>
                    <a:gd name="T14" fmla="*/ 154 w 159"/>
                    <a:gd name="T15" fmla="*/ 72 h 165"/>
                    <a:gd name="T16" fmla="*/ 159 w 159"/>
                    <a:gd name="T17" fmla="*/ 76 h 165"/>
                    <a:gd name="T18" fmla="*/ 159 w 159"/>
                    <a:gd name="T19" fmla="*/ 89 h 165"/>
                    <a:gd name="T20" fmla="*/ 154 w 159"/>
                    <a:gd name="T21" fmla="*/ 93 h 165"/>
                    <a:gd name="T22" fmla="*/ 98 w 159"/>
                    <a:gd name="T23" fmla="*/ 93 h 165"/>
                    <a:gd name="T24" fmla="*/ 92 w 159"/>
                    <a:gd name="T25" fmla="*/ 99 h 165"/>
                    <a:gd name="T26" fmla="*/ 93 w 159"/>
                    <a:gd name="T27" fmla="*/ 160 h 165"/>
                    <a:gd name="T28" fmla="*/ 88 w 159"/>
                    <a:gd name="T29" fmla="*/ 165 h 165"/>
                    <a:gd name="T30" fmla="*/ 73 w 159"/>
                    <a:gd name="T31" fmla="*/ 165 h 165"/>
                    <a:gd name="T32" fmla="*/ 69 w 159"/>
                    <a:gd name="T33" fmla="*/ 161 h 165"/>
                    <a:gd name="T34" fmla="*/ 69 w 159"/>
                    <a:gd name="T35" fmla="*/ 99 h 165"/>
                    <a:gd name="T36" fmla="*/ 64 w 159"/>
                    <a:gd name="T37" fmla="*/ 93 h 165"/>
                    <a:gd name="T38" fmla="*/ 8 w 159"/>
                    <a:gd name="T39" fmla="*/ 93 h 165"/>
                    <a:gd name="T40" fmla="*/ 3 w 159"/>
                    <a:gd name="T41" fmla="*/ 89 h 165"/>
                    <a:gd name="T42" fmla="*/ 4 w 159"/>
                    <a:gd name="T43" fmla="*/ 73 h 165"/>
                    <a:gd name="T44" fmla="*/ 19 w 159"/>
                    <a:gd name="T45" fmla="*/ 72 h 165"/>
                    <a:gd name="T46" fmla="*/ 64 w 159"/>
                    <a:gd name="T47" fmla="*/ 72 h 165"/>
                    <a:gd name="T48" fmla="*/ 69 w 159"/>
                    <a:gd name="T49" fmla="*/ 66 h 165"/>
                    <a:gd name="T50" fmla="*/ 69 w 159"/>
                    <a:gd name="T51" fmla="*/ 3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65">
                      <a:moveTo>
                        <a:pt x="69" y="36"/>
                      </a:moveTo>
                      <a:cubicBezTo>
                        <a:pt x="69" y="25"/>
                        <a:pt x="69" y="15"/>
                        <a:pt x="69" y="5"/>
                      </a:cubicBezTo>
                      <a:cubicBezTo>
                        <a:pt x="69" y="1"/>
                        <a:pt x="70" y="0"/>
                        <a:pt x="73" y="0"/>
                      </a:cubicBezTo>
                      <a:cubicBezTo>
                        <a:pt x="78" y="1"/>
                        <a:pt x="83" y="1"/>
                        <a:pt x="88" y="0"/>
                      </a:cubicBezTo>
                      <a:cubicBezTo>
                        <a:pt x="92" y="0"/>
                        <a:pt x="93" y="2"/>
                        <a:pt x="93" y="5"/>
                      </a:cubicBezTo>
                      <a:cubicBezTo>
                        <a:pt x="92" y="25"/>
                        <a:pt x="93" y="46"/>
                        <a:pt x="92" y="66"/>
                      </a:cubicBezTo>
                      <a:cubicBezTo>
                        <a:pt x="92" y="71"/>
                        <a:pt x="94" y="72"/>
                        <a:pt x="98" y="72"/>
                      </a:cubicBezTo>
                      <a:cubicBezTo>
                        <a:pt x="117" y="72"/>
                        <a:pt x="136" y="72"/>
                        <a:pt x="154" y="72"/>
                      </a:cubicBezTo>
                      <a:cubicBezTo>
                        <a:pt x="158" y="72"/>
                        <a:pt x="159" y="73"/>
                        <a:pt x="159" y="76"/>
                      </a:cubicBezTo>
                      <a:cubicBezTo>
                        <a:pt x="158" y="80"/>
                        <a:pt x="159" y="85"/>
                        <a:pt x="159" y="89"/>
                      </a:cubicBezTo>
                      <a:cubicBezTo>
                        <a:pt x="159" y="93"/>
                        <a:pt x="158" y="93"/>
                        <a:pt x="154" y="93"/>
                      </a:cubicBezTo>
                      <a:cubicBezTo>
                        <a:pt x="136" y="93"/>
                        <a:pt x="117" y="94"/>
                        <a:pt x="98" y="93"/>
                      </a:cubicBezTo>
                      <a:cubicBezTo>
                        <a:pt x="93" y="93"/>
                        <a:pt x="92" y="95"/>
                        <a:pt x="92" y="99"/>
                      </a:cubicBezTo>
                      <a:cubicBezTo>
                        <a:pt x="93" y="119"/>
                        <a:pt x="92" y="140"/>
                        <a:pt x="93" y="160"/>
                      </a:cubicBezTo>
                      <a:cubicBezTo>
                        <a:pt x="93" y="164"/>
                        <a:pt x="92" y="165"/>
                        <a:pt x="88" y="165"/>
                      </a:cubicBezTo>
                      <a:cubicBezTo>
                        <a:pt x="83" y="164"/>
                        <a:pt x="78" y="164"/>
                        <a:pt x="73" y="165"/>
                      </a:cubicBezTo>
                      <a:cubicBezTo>
                        <a:pt x="70" y="165"/>
                        <a:pt x="69" y="164"/>
                        <a:pt x="69" y="161"/>
                      </a:cubicBezTo>
                      <a:cubicBezTo>
                        <a:pt x="69" y="140"/>
                        <a:pt x="69" y="119"/>
                        <a:pt x="69" y="99"/>
                      </a:cubicBezTo>
                      <a:cubicBezTo>
                        <a:pt x="69" y="95"/>
                        <a:pt x="68" y="93"/>
                        <a:pt x="64" y="93"/>
                      </a:cubicBezTo>
                      <a:cubicBezTo>
                        <a:pt x="45" y="93"/>
                        <a:pt x="26" y="93"/>
                        <a:pt x="8" y="93"/>
                      </a:cubicBezTo>
                      <a:cubicBezTo>
                        <a:pt x="4" y="93"/>
                        <a:pt x="2" y="93"/>
                        <a:pt x="3" y="89"/>
                      </a:cubicBezTo>
                      <a:cubicBezTo>
                        <a:pt x="3" y="83"/>
                        <a:pt x="0" y="76"/>
                        <a:pt x="4" y="73"/>
                      </a:cubicBezTo>
                      <a:cubicBezTo>
                        <a:pt x="7" y="70"/>
                        <a:pt x="14" y="72"/>
                        <a:pt x="19" y="72"/>
                      </a:cubicBezTo>
                      <a:cubicBezTo>
                        <a:pt x="34" y="72"/>
                        <a:pt x="49" y="72"/>
                        <a:pt x="64" y="72"/>
                      </a:cubicBezTo>
                      <a:cubicBezTo>
                        <a:pt x="68" y="72"/>
                        <a:pt x="69" y="71"/>
                        <a:pt x="69" y="66"/>
                      </a:cubicBezTo>
                      <a:cubicBezTo>
                        <a:pt x="69" y="56"/>
                        <a:pt x="69" y="46"/>
                        <a:pt x="6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Freeform 31"/>
                <p:cNvSpPr>
                  <a:spLocks/>
                </p:cNvSpPr>
                <p:nvPr/>
              </p:nvSpPr>
              <p:spPr bwMode="auto">
                <a:xfrm>
                  <a:off x="6885" y="4060"/>
                  <a:ext cx="73" cy="78"/>
                </a:xfrm>
                <a:custGeom>
                  <a:avLst/>
                  <a:gdLst>
                    <a:gd name="T0" fmla="*/ 66 w 113"/>
                    <a:gd name="T1" fmla="*/ 94 h 119"/>
                    <a:gd name="T2" fmla="*/ 66 w 113"/>
                    <a:gd name="T3" fmla="*/ 115 h 119"/>
                    <a:gd name="T4" fmla="*/ 62 w 113"/>
                    <a:gd name="T5" fmla="*/ 119 h 119"/>
                    <a:gd name="T6" fmla="*/ 49 w 113"/>
                    <a:gd name="T7" fmla="*/ 119 h 119"/>
                    <a:gd name="T8" fmla="*/ 44 w 113"/>
                    <a:gd name="T9" fmla="*/ 114 h 119"/>
                    <a:gd name="T10" fmla="*/ 44 w 113"/>
                    <a:gd name="T11" fmla="*/ 75 h 119"/>
                    <a:gd name="T12" fmla="*/ 38 w 113"/>
                    <a:gd name="T13" fmla="*/ 69 h 119"/>
                    <a:gd name="T14" fmla="*/ 4 w 113"/>
                    <a:gd name="T15" fmla="*/ 69 h 119"/>
                    <a:gd name="T16" fmla="*/ 0 w 113"/>
                    <a:gd name="T17" fmla="*/ 65 h 119"/>
                    <a:gd name="T18" fmla="*/ 0 w 113"/>
                    <a:gd name="T19" fmla="*/ 53 h 119"/>
                    <a:gd name="T20" fmla="*/ 4 w 113"/>
                    <a:gd name="T21" fmla="*/ 49 h 119"/>
                    <a:gd name="T22" fmla="*/ 40 w 113"/>
                    <a:gd name="T23" fmla="*/ 49 h 119"/>
                    <a:gd name="T24" fmla="*/ 45 w 113"/>
                    <a:gd name="T25" fmla="*/ 45 h 119"/>
                    <a:gd name="T26" fmla="*/ 44 w 113"/>
                    <a:gd name="T27" fmla="*/ 4 h 119"/>
                    <a:gd name="T28" fmla="*/ 48 w 113"/>
                    <a:gd name="T29" fmla="*/ 0 h 119"/>
                    <a:gd name="T30" fmla="*/ 63 w 113"/>
                    <a:gd name="T31" fmla="*/ 0 h 119"/>
                    <a:gd name="T32" fmla="*/ 66 w 113"/>
                    <a:gd name="T33" fmla="*/ 4 h 119"/>
                    <a:gd name="T34" fmla="*/ 66 w 113"/>
                    <a:gd name="T35" fmla="*/ 45 h 119"/>
                    <a:gd name="T36" fmla="*/ 71 w 113"/>
                    <a:gd name="T37" fmla="*/ 49 h 119"/>
                    <a:gd name="T38" fmla="*/ 106 w 113"/>
                    <a:gd name="T39" fmla="*/ 49 h 119"/>
                    <a:gd name="T40" fmla="*/ 111 w 113"/>
                    <a:gd name="T41" fmla="*/ 54 h 119"/>
                    <a:gd name="T42" fmla="*/ 110 w 113"/>
                    <a:gd name="T43" fmla="*/ 68 h 119"/>
                    <a:gd name="T44" fmla="*/ 96 w 113"/>
                    <a:gd name="T45" fmla="*/ 69 h 119"/>
                    <a:gd name="T46" fmla="*/ 70 w 113"/>
                    <a:gd name="T47" fmla="*/ 69 h 119"/>
                    <a:gd name="T48" fmla="*/ 66 w 113"/>
                    <a:gd name="T49" fmla="*/ 73 h 119"/>
                    <a:gd name="T50" fmla="*/ 66 w 113"/>
                    <a:gd name="T51"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119">
                      <a:moveTo>
                        <a:pt x="66" y="94"/>
                      </a:moveTo>
                      <a:cubicBezTo>
                        <a:pt x="66" y="101"/>
                        <a:pt x="66" y="108"/>
                        <a:pt x="66" y="115"/>
                      </a:cubicBezTo>
                      <a:cubicBezTo>
                        <a:pt x="67" y="118"/>
                        <a:pt x="65" y="119"/>
                        <a:pt x="62" y="119"/>
                      </a:cubicBezTo>
                      <a:cubicBezTo>
                        <a:pt x="58" y="119"/>
                        <a:pt x="53" y="119"/>
                        <a:pt x="49" y="119"/>
                      </a:cubicBezTo>
                      <a:cubicBezTo>
                        <a:pt x="45" y="119"/>
                        <a:pt x="44" y="118"/>
                        <a:pt x="44" y="114"/>
                      </a:cubicBezTo>
                      <a:cubicBezTo>
                        <a:pt x="45" y="101"/>
                        <a:pt x="44" y="88"/>
                        <a:pt x="44" y="75"/>
                      </a:cubicBezTo>
                      <a:cubicBezTo>
                        <a:pt x="44" y="68"/>
                        <a:pt x="45" y="69"/>
                        <a:pt x="38" y="69"/>
                      </a:cubicBezTo>
                      <a:cubicBezTo>
                        <a:pt x="27" y="69"/>
                        <a:pt x="15" y="69"/>
                        <a:pt x="4" y="69"/>
                      </a:cubicBezTo>
                      <a:cubicBezTo>
                        <a:pt x="1" y="69"/>
                        <a:pt x="0" y="69"/>
                        <a:pt x="0" y="65"/>
                      </a:cubicBezTo>
                      <a:cubicBezTo>
                        <a:pt x="0" y="61"/>
                        <a:pt x="0" y="57"/>
                        <a:pt x="0" y="53"/>
                      </a:cubicBezTo>
                      <a:cubicBezTo>
                        <a:pt x="0" y="50"/>
                        <a:pt x="1" y="49"/>
                        <a:pt x="4" y="49"/>
                      </a:cubicBezTo>
                      <a:cubicBezTo>
                        <a:pt x="16" y="49"/>
                        <a:pt x="28" y="49"/>
                        <a:pt x="40" y="49"/>
                      </a:cubicBezTo>
                      <a:cubicBezTo>
                        <a:pt x="43" y="50"/>
                        <a:pt x="45" y="48"/>
                        <a:pt x="45" y="45"/>
                      </a:cubicBezTo>
                      <a:cubicBezTo>
                        <a:pt x="44" y="31"/>
                        <a:pt x="45" y="17"/>
                        <a:pt x="44" y="4"/>
                      </a:cubicBezTo>
                      <a:cubicBezTo>
                        <a:pt x="44" y="1"/>
                        <a:pt x="45" y="0"/>
                        <a:pt x="48" y="0"/>
                      </a:cubicBezTo>
                      <a:cubicBezTo>
                        <a:pt x="53" y="0"/>
                        <a:pt x="58" y="0"/>
                        <a:pt x="63" y="0"/>
                      </a:cubicBezTo>
                      <a:cubicBezTo>
                        <a:pt x="66" y="0"/>
                        <a:pt x="66" y="1"/>
                        <a:pt x="66" y="4"/>
                      </a:cubicBezTo>
                      <a:cubicBezTo>
                        <a:pt x="66" y="17"/>
                        <a:pt x="66" y="31"/>
                        <a:pt x="66" y="45"/>
                      </a:cubicBezTo>
                      <a:cubicBezTo>
                        <a:pt x="66" y="48"/>
                        <a:pt x="67" y="50"/>
                        <a:pt x="71" y="49"/>
                      </a:cubicBezTo>
                      <a:cubicBezTo>
                        <a:pt x="83" y="49"/>
                        <a:pt x="94" y="50"/>
                        <a:pt x="106" y="49"/>
                      </a:cubicBezTo>
                      <a:cubicBezTo>
                        <a:pt x="110" y="49"/>
                        <a:pt x="111" y="50"/>
                        <a:pt x="111" y="54"/>
                      </a:cubicBezTo>
                      <a:cubicBezTo>
                        <a:pt x="110" y="59"/>
                        <a:pt x="113" y="65"/>
                        <a:pt x="110" y="68"/>
                      </a:cubicBezTo>
                      <a:cubicBezTo>
                        <a:pt x="107" y="71"/>
                        <a:pt x="101" y="69"/>
                        <a:pt x="96" y="69"/>
                      </a:cubicBezTo>
                      <a:cubicBezTo>
                        <a:pt x="87" y="69"/>
                        <a:pt x="79" y="69"/>
                        <a:pt x="70" y="69"/>
                      </a:cubicBezTo>
                      <a:cubicBezTo>
                        <a:pt x="67" y="69"/>
                        <a:pt x="66" y="70"/>
                        <a:pt x="66" y="73"/>
                      </a:cubicBezTo>
                      <a:cubicBezTo>
                        <a:pt x="66" y="80"/>
                        <a:pt x="66" y="87"/>
                        <a:pt x="6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Freeform 32"/>
                <p:cNvSpPr>
                  <a:spLocks/>
                </p:cNvSpPr>
                <p:nvPr/>
              </p:nvSpPr>
              <p:spPr bwMode="auto">
                <a:xfrm>
                  <a:off x="6748" y="4193"/>
                  <a:ext cx="73" cy="78"/>
                </a:xfrm>
                <a:custGeom>
                  <a:avLst/>
                  <a:gdLst>
                    <a:gd name="T0" fmla="*/ 45 w 112"/>
                    <a:gd name="T1" fmla="*/ 94 h 120"/>
                    <a:gd name="T2" fmla="*/ 45 w 112"/>
                    <a:gd name="T3" fmla="*/ 74 h 120"/>
                    <a:gd name="T4" fmla="*/ 41 w 112"/>
                    <a:gd name="T5" fmla="*/ 70 h 120"/>
                    <a:gd name="T6" fmla="*/ 6 w 112"/>
                    <a:gd name="T7" fmla="*/ 70 h 120"/>
                    <a:gd name="T8" fmla="*/ 0 w 112"/>
                    <a:gd name="T9" fmla="*/ 64 h 120"/>
                    <a:gd name="T10" fmla="*/ 1 w 112"/>
                    <a:gd name="T11" fmla="*/ 54 h 120"/>
                    <a:gd name="T12" fmla="*/ 5 w 112"/>
                    <a:gd name="T13" fmla="*/ 50 h 120"/>
                    <a:gd name="T14" fmla="*/ 40 w 112"/>
                    <a:gd name="T15" fmla="*/ 50 h 120"/>
                    <a:gd name="T16" fmla="*/ 45 w 112"/>
                    <a:gd name="T17" fmla="*/ 45 h 120"/>
                    <a:gd name="T18" fmla="*/ 45 w 112"/>
                    <a:gd name="T19" fmla="*/ 5 h 120"/>
                    <a:gd name="T20" fmla="*/ 49 w 112"/>
                    <a:gd name="T21" fmla="*/ 0 h 120"/>
                    <a:gd name="T22" fmla="*/ 63 w 112"/>
                    <a:gd name="T23" fmla="*/ 0 h 120"/>
                    <a:gd name="T24" fmla="*/ 67 w 112"/>
                    <a:gd name="T25" fmla="*/ 5 h 120"/>
                    <a:gd name="T26" fmla="*/ 67 w 112"/>
                    <a:gd name="T27" fmla="*/ 45 h 120"/>
                    <a:gd name="T28" fmla="*/ 72 w 112"/>
                    <a:gd name="T29" fmla="*/ 50 h 120"/>
                    <a:gd name="T30" fmla="*/ 107 w 112"/>
                    <a:gd name="T31" fmla="*/ 50 h 120"/>
                    <a:gd name="T32" fmla="*/ 111 w 112"/>
                    <a:gd name="T33" fmla="*/ 55 h 120"/>
                    <a:gd name="T34" fmla="*/ 111 w 112"/>
                    <a:gd name="T35" fmla="*/ 66 h 120"/>
                    <a:gd name="T36" fmla="*/ 108 w 112"/>
                    <a:gd name="T37" fmla="*/ 70 h 120"/>
                    <a:gd name="T38" fmla="*/ 71 w 112"/>
                    <a:gd name="T39" fmla="*/ 70 h 120"/>
                    <a:gd name="T40" fmla="*/ 67 w 112"/>
                    <a:gd name="T41" fmla="*/ 74 h 120"/>
                    <a:gd name="T42" fmla="*/ 67 w 112"/>
                    <a:gd name="T43" fmla="*/ 115 h 120"/>
                    <a:gd name="T44" fmla="*/ 62 w 112"/>
                    <a:gd name="T45" fmla="*/ 120 h 120"/>
                    <a:gd name="T46" fmla="*/ 48 w 112"/>
                    <a:gd name="T47" fmla="*/ 120 h 120"/>
                    <a:gd name="T48" fmla="*/ 45 w 112"/>
                    <a:gd name="T49" fmla="*/ 116 h 120"/>
                    <a:gd name="T50" fmla="*/ 45 w 112"/>
                    <a:gd name="T51"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20">
                      <a:moveTo>
                        <a:pt x="45" y="94"/>
                      </a:moveTo>
                      <a:cubicBezTo>
                        <a:pt x="45" y="88"/>
                        <a:pt x="45" y="81"/>
                        <a:pt x="45" y="74"/>
                      </a:cubicBezTo>
                      <a:cubicBezTo>
                        <a:pt x="45" y="71"/>
                        <a:pt x="44" y="70"/>
                        <a:pt x="41" y="70"/>
                      </a:cubicBezTo>
                      <a:cubicBezTo>
                        <a:pt x="29" y="70"/>
                        <a:pt x="18" y="70"/>
                        <a:pt x="6" y="70"/>
                      </a:cubicBezTo>
                      <a:cubicBezTo>
                        <a:pt x="1" y="70"/>
                        <a:pt x="0" y="69"/>
                        <a:pt x="0" y="64"/>
                      </a:cubicBezTo>
                      <a:cubicBezTo>
                        <a:pt x="1" y="61"/>
                        <a:pt x="1" y="58"/>
                        <a:pt x="1" y="54"/>
                      </a:cubicBezTo>
                      <a:cubicBezTo>
                        <a:pt x="0" y="51"/>
                        <a:pt x="2" y="50"/>
                        <a:pt x="5" y="50"/>
                      </a:cubicBezTo>
                      <a:cubicBezTo>
                        <a:pt x="16" y="50"/>
                        <a:pt x="28" y="50"/>
                        <a:pt x="40" y="50"/>
                      </a:cubicBezTo>
                      <a:cubicBezTo>
                        <a:pt x="44" y="51"/>
                        <a:pt x="45" y="49"/>
                        <a:pt x="45" y="45"/>
                      </a:cubicBezTo>
                      <a:cubicBezTo>
                        <a:pt x="45" y="32"/>
                        <a:pt x="45" y="18"/>
                        <a:pt x="45" y="5"/>
                      </a:cubicBezTo>
                      <a:cubicBezTo>
                        <a:pt x="45" y="2"/>
                        <a:pt x="46" y="0"/>
                        <a:pt x="49" y="0"/>
                      </a:cubicBezTo>
                      <a:cubicBezTo>
                        <a:pt x="54" y="1"/>
                        <a:pt x="58" y="1"/>
                        <a:pt x="63" y="0"/>
                      </a:cubicBezTo>
                      <a:cubicBezTo>
                        <a:pt x="66" y="0"/>
                        <a:pt x="67" y="1"/>
                        <a:pt x="67" y="5"/>
                      </a:cubicBezTo>
                      <a:cubicBezTo>
                        <a:pt x="67" y="18"/>
                        <a:pt x="67" y="32"/>
                        <a:pt x="67" y="45"/>
                      </a:cubicBezTo>
                      <a:cubicBezTo>
                        <a:pt x="67" y="49"/>
                        <a:pt x="68" y="51"/>
                        <a:pt x="72" y="50"/>
                      </a:cubicBezTo>
                      <a:cubicBezTo>
                        <a:pt x="83" y="50"/>
                        <a:pt x="95" y="50"/>
                        <a:pt x="107" y="50"/>
                      </a:cubicBezTo>
                      <a:cubicBezTo>
                        <a:pt x="110" y="50"/>
                        <a:pt x="112" y="51"/>
                        <a:pt x="111" y="55"/>
                      </a:cubicBezTo>
                      <a:cubicBezTo>
                        <a:pt x="111" y="58"/>
                        <a:pt x="111" y="62"/>
                        <a:pt x="111" y="66"/>
                      </a:cubicBezTo>
                      <a:cubicBezTo>
                        <a:pt x="112" y="69"/>
                        <a:pt x="110" y="70"/>
                        <a:pt x="108" y="70"/>
                      </a:cubicBezTo>
                      <a:cubicBezTo>
                        <a:pt x="95" y="70"/>
                        <a:pt x="83" y="70"/>
                        <a:pt x="71" y="70"/>
                      </a:cubicBezTo>
                      <a:cubicBezTo>
                        <a:pt x="68" y="70"/>
                        <a:pt x="67" y="71"/>
                        <a:pt x="67" y="74"/>
                      </a:cubicBezTo>
                      <a:cubicBezTo>
                        <a:pt x="67" y="88"/>
                        <a:pt x="67" y="101"/>
                        <a:pt x="67" y="115"/>
                      </a:cubicBezTo>
                      <a:cubicBezTo>
                        <a:pt x="67" y="118"/>
                        <a:pt x="66" y="120"/>
                        <a:pt x="62" y="120"/>
                      </a:cubicBezTo>
                      <a:cubicBezTo>
                        <a:pt x="58" y="119"/>
                        <a:pt x="53" y="120"/>
                        <a:pt x="48" y="120"/>
                      </a:cubicBezTo>
                      <a:cubicBezTo>
                        <a:pt x="46" y="120"/>
                        <a:pt x="45" y="119"/>
                        <a:pt x="45" y="116"/>
                      </a:cubicBezTo>
                      <a:cubicBezTo>
                        <a:pt x="45" y="109"/>
                        <a:pt x="45" y="102"/>
                        <a:pt x="45"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Freeform 33"/>
                <p:cNvSpPr>
                  <a:spLocks/>
                </p:cNvSpPr>
                <p:nvPr/>
              </p:nvSpPr>
              <p:spPr bwMode="auto">
                <a:xfrm>
                  <a:off x="7778" y="4244"/>
                  <a:ext cx="48" cy="35"/>
                </a:xfrm>
                <a:custGeom>
                  <a:avLst/>
                  <a:gdLst>
                    <a:gd name="T0" fmla="*/ 23 w 74"/>
                    <a:gd name="T1" fmla="*/ 29 h 53"/>
                    <a:gd name="T2" fmla="*/ 31 w 74"/>
                    <a:gd name="T3" fmla="*/ 6 h 53"/>
                    <a:gd name="T4" fmla="*/ 37 w 74"/>
                    <a:gd name="T5" fmla="*/ 2 h 53"/>
                    <a:gd name="T6" fmla="*/ 43 w 74"/>
                    <a:gd name="T7" fmla="*/ 6 h 53"/>
                    <a:gd name="T8" fmla="*/ 51 w 74"/>
                    <a:gd name="T9" fmla="*/ 29 h 53"/>
                    <a:gd name="T10" fmla="*/ 58 w 74"/>
                    <a:gd name="T11" fmla="*/ 9 h 53"/>
                    <a:gd name="T12" fmla="*/ 72 w 74"/>
                    <a:gd name="T13" fmla="*/ 2 h 53"/>
                    <a:gd name="T14" fmla="*/ 73 w 74"/>
                    <a:gd name="T15" fmla="*/ 5 h 53"/>
                    <a:gd name="T16" fmla="*/ 55 w 74"/>
                    <a:gd name="T17" fmla="*/ 51 h 53"/>
                    <a:gd name="T18" fmla="*/ 51 w 74"/>
                    <a:gd name="T19" fmla="*/ 53 h 53"/>
                    <a:gd name="T20" fmla="*/ 47 w 74"/>
                    <a:gd name="T21" fmla="*/ 50 h 53"/>
                    <a:gd name="T22" fmla="*/ 38 w 74"/>
                    <a:gd name="T23" fmla="*/ 24 h 53"/>
                    <a:gd name="T24" fmla="*/ 35 w 74"/>
                    <a:gd name="T25" fmla="*/ 29 h 53"/>
                    <a:gd name="T26" fmla="*/ 27 w 74"/>
                    <a:gd name="T27" fmla="*/ 51 h 53"/>
                    <a:gd name="T28" fmla="*/ 24 w 74"/>
                    <a:gd name="T29" fmla="*/ 53 h 53"/>
                    <a:gd name="T30" fmla="*/ 20 w 74"/>
                    <a:gd name="T31" fmla="*/ 51 h 53"/>
                    <a:gd name="T32" fmla="*/ 1 w 74"/>
                    <a:gd name="T33" fmla="*/ 6 h 53"/>
                    <a:gd name="T34" fmla="*/ 4 w 74"/>
                    <a:gd name="T35" fmla="*/ 2 h 53"/>
                    <a:gd name="T36" fmla="*/ 17 w 74"/>
                    <a:gd name="T37" fmla="*/ 11 h 53"/>
                    <a:gd name="T38" fmla="*/ 23 w 74"/>
                    <a:gd name="T3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53">
                      <a:moveTo>
                        <a:pt x="23" y="29"/>
                      </a:moveTo>
                      <a:cubicBezTo>
                        <a:pt x="26" y="21"/>
                        <a:pt x="29" y="14"/>
                        <a:pt x="31" y="6"/>
                      </a:cubicBezTo>
                      <a:cubicBezTo>
                        <a:pt x="32" y="3"/>
                        <a:pt x="34" y="2"/>
                        <a:pt x="37" y="2"/>
                      </a:cubicBezTo>
                      <a:cubicBezTo>
                        <a:pt x="41" y="2"/>
                        <a:pt x="42" y="3"/>
                        <a:pt x="43" y="6"/>
                      </a:cubicBezTo>
                      <a:cubicBezTo>
                        <a:pt x="45" y="13"/>
                        <a:pt x="48" y="21"/>
                        <a:pt x="51" y="29"/>
                      </a:cubicBezTo>
                      <a:cubicBezTo>
                        <a:pt x="54" y="22"/>
                        <a:pt x="56" y="16"/>
                        <a:pt x="58" y="9"/>
                      </a:cubicBezTo>
                      <a:cubicBezTo>
                        <a:pt x="61" y="3"/>
                        <a:pt x="65" y="0"/>
                        <a:pt x="72" y="2"/>
                      </a:cubicBezTo>
                      <a:cubicBezTo>
                        <a:pt x="74" y="3"/>
                        <a:pt x="74" y="4"/>
                        <a:pt x="73" y="5"/>
                      </a:cubicBezTo>
                      <a:cubicBezTo>
                        <a:pt x="67" y="20"/>
                        <a:pt x="61" y="36"/>
                        <a:pt x="55" y="51"/>
                      </a:cubicBezTo>
                      <a:cubicBezTo>
                        <a:pt x="54" y="53"/>
                        <a:pt x="53" y="53"/>
                        <a:pt x="51" y="53"/>
                      </a:cubicBezTo>
                      <a:cubicBezTo>
                        <a:pt x="49" y="53"/>
                        <a:pt x="48" y="52"/>
                        <a:pt x="47" y="50"/>
                      </a:cubicBezTo>
                      <a:cubicBezTo>
                        <a:pt x="44" y="41"/>
                        <a:pt x="41" y="33"/>
                        <a:pt x="38" y="24"/>
                      </a:cubicBezTo>
                      <a:cubicBezTo>
                        <a:pt x="35" y="25"/>
                        <a:pt x="35" y="27"/>
                        <a:pt x="35" y="29"/>
                      </a:cubicBezTo>
                      <a:cubicBezTo>
                        <a:pt x="32" y="36"/>
                        <a:pt x="29" y="44"/>
                        <a:pt x="27" y="51"/>
                      </a:cubicBezTo>
                      <a:cubicBezTo>
                        <a:pt x="26" y="52"/>
                        <a:pt x="26" y="53"/>
                        <a:pt x="24" y="53"/>
                      </a:cubicBezTo>
                      <a:cubicBezTo>
                        <a:pt x="22" y="53"/>
                        <a:pt x="20" y="53"/>
                        <a:pt x="20" y="51"/>
                      </a:cubicBezTo>
                      <a:cubicBezTo>
                        <a:pt x="14" y="36"/>
                        <a:pt x="7" y="21"/>
                        <a:pt x="1" y="6"/>
                      </a:cubicBezTo>
                      <a:cubicBezTo>
                        <a:pt x="0" y="3"/>
                        <a:pt x="1" y="2"/>
                        <a:pt x="4" y="2"/>
                      </a:cubicBezTo>
                      <a:cubicBezTo>
                        <a:pt x="13" y="2"/>
                        <a:pt x="13" y="2"/>
                        <a:pt x="17" y="11"/>
                      </a:cubicBezTo>
                      <a:cubicBezTo>
                        <a:pt x="19" y="16"/>
                        <a:pt x="21" y="22"/>
                        <a:pt x="2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Freeform 34"/>
                <p:cNvSpPr>
                  <a:spLocks noEditPoints="1"/>
                </p:cNvSpPr>
                <p:nvPr/>
              </p:nvSpPr>
              <p:spPr bwMode="auto">
                <a:xfrm>
                  <a:off x="7272" y="4245"/>
                  <a:ext cx="36" cy="35"/>
                </a:xfrm>
                <a:custGeom>
                  <a:avLst/>
                  <a:gdLst>
                    <a:gd name="T0" fmla="*/ 28 w 56"/>
                    <a:gd name="T1" fmla="*/ 0 h 54"/>
                    <a:gd name="T2" fmla="*/ 1 w 56"/>
                    <a:gd name="T3" fmla="*/ 26 h 54"/>
                    <a:gd name="T4" fmla="*/ 28 w 56"/>
                    <a:gd name="T5" fmla="*/ 52 h 54"/>
                    <a:gd name="T6" fmla="*/ 56 w 56"/>
                    <a:gd name="T7" fmla="*/ 27 h 54"/>
                    <a:gd name="T8" fmla="*/ 28 w 56"/>
                    <a:gd name="T9" fmla="*/ 0 h 54"/>
                    <a:gd name="T10" fmla="*/ 28 w 56"/>
                    <a:gd name="T11" fmla="*/ 42 h 54"/>
                    <a:gd name="T12" fmla="*/ 14 w 56"/>
                    <a:gd name="T13" fmla="*/ 26 h 54"/>
                    <a:gd name="T14" fmla="*/ 29 w 56"/>
                    <a:gd name="T15" fmla="*/ 11 h 54"/>
                    <a:gd name="T16" fmla="*/ 42 w 56"/>
                    <a:gd name="T17" fmla="*/ 27 h 54"/>
                    <a:gd name="T18" fmla="*/ 28 w 56"/>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28" y="0"/>
                      </a:moveTo>
                      <a:cubicBezTo>
                        <a:pt x="12" y="0"/>
                        <a:pt x="1" y="11"/>
                        <a:pt x="1" y="26"/>
                      </a:cubicBezTo>
                      <a:cubicBezTo>
                        <a:pt x="0" y="40"/>
                        <a:pt x="12" y="54"/>
                        <a:pt x="28" y="52"/>
                      </a:cubicBezTo>
                      <a:cubicBezTo>
                        <a:pt x="45" y="54"/>
                        <a:pt x="56" y="40"/>
                        <a:pt x="56" y="27"/>
                      </a:cubicBezTo>
                      <a:cubicBezTo>
                        <a:pt x="56" y="11"/>
                        <a:pt x="45" y="0"/>
                        <a:pt x="28" y="0"/>
                      </a:cubicBezTo>
                      <a:close/>
                      <a:moveTo>
                        <a:pt x="28" y="42"/>
                      </a:moveTo>
                      <a:cubicBezTo>
                        <a:pt x="20" y="42"/>
                        <a:pt x="14" y="35"/>
                        <a:pt x="14" y="26"/>
                      </a:cubicBezTo>
                      <a:cubicBezTo>
                        <a:pt x="14" y="17"/>
                        <a:pt x="20" y="11"/>
                        <a:pt x="29" y="11"/>
                      </a:cubicBezTo>
                      <a:cubicBezTo>
                        <a:pt x="37" y="11"/>
                        <a:pt x="43" y="18"/>
                        <a:pt x="42" y="27"/>
                      </a:cubicBezTo>
                      <a:cubicBezTo>
                        <a:pt x="42" y="35"/>
                        <a:pt x="36" y="42"/>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Freeform 35"/>
                <p:cNvSpPr>
                  <a:spLocks noEditPoints="1"/>
                </p:cNvSpPr>
                <p:nvPr/>
              </p:nvSpPr>
              <p:spPr bwMode="auto">
                <a:xfrm>
                  <a:off x="8118" y="4245"/>
                  <a:ext cx="29" cy="34"/>
                </a:xfrm>
                <a:custGeom>
                  <a:avLst/>
                  <a:gdLst>
                    <a:gd name="T0" fmla="*/ 43 w 44"/>
                    <a:gd name="T1" fmla="*/ 49 h 52"/>
                    <a:gd name="T2" fmla="*/ 33 w 44"/>
                    <a:gd name="T3" fmla="*/ 29 h 52"/>
                    <a:gd name="T4" fmla="*/ 33 w 44"/>
                    <a:gd name="T5" fmla="*/ 26 h 52"/>
                    <a:gd name="T6" fmla="*/ 39 w 44"/>
                    <a:gd name="T7" fmla="*/ 16 h 52"/>
                    <a:gd name="T8" fmla="*/ 24 w 44"/>
                    <a:gd name="T9" fmla="*/ 0 h 52"/>
                    <a:gd name="T10" fmla="*/ 4 w 44"/>
                    <a:gd name="T11" fmla="*/ 0 h 52"/>
                    <a:gd name="T12" fmla="*/ 0 w 44"/>
                    <a:gd name="T13" fmla="*/ 4 h 52"/>
                    <a:gd name="T14" fmla="*/ 0 w 44"/>
                    <a:gd name="T15" fmla="*/ 25 h 52"/>
                    <a:gd name="T16" fmla="*/ 0 w 44"/>
                    <a:gd name="T17" fmla="*/ 41 h 52"/>
                    <a:gd name="T18" fmla="*/ 10 w 44"/>
                    <a:gd name="T19" fmla="*/ 51 h 52"/>
                    <a:gd name="T20" fmla="*/ 13 w 44"/>
                    <a:gd name="T21" fmla="*/ 47 h 52"/>
                    <a:gd name="T22" fmla="*/ 13 w 44"/>
                    <a:gd name="T23" fmla="*/ 35 h 52"/>
                    <a:gd name="T24" fmla="*/ 14 w 44"/>
                    <a:gd name="T25" fmla="*/ 31 h 52"/>
                    <a:gd name="T26" fmla="*/ 20 w 44"/>
                    <a:gd name="T27" fmla="*/ 32 h 52"/>
                    <a:gd name="T28" fmla="*/ 23 w 44"/>
                    <a:gd name="T29" fmla="*/ 36 h 52"/>
                    <a:gd name="T30" fmla="*/ 28 w 44"/>
                    <a:gd name="T31" fmla="*/ 48 h 52"/>
                    <a:gd name="T32" fmla="*/ 32 w 44"/>
                    <a:gd name="T33" fmla="*/ 51 h 52"/>
                    <a:gd name="T34" fmla="*/ 42 w 44"/>
                    <a:gd name="T35" fmla="*/ 51 h 52"/>
                    <a:gd name="T36" fmla="*/ 43 w 44"/>
                    <a:gd name="T37" fmla="*/ 49 h 52"/>
                    <a:gd name="T38" fmla="*/ 18 w 44"/>
                    <a:gd name="T39" fmla="*/ 21 h 52"/>
                    <a:gd name="T40" fmla="*/ 13 w 44"/>
                    <a:gd name="T41" fmla="*/ 15 h 52"/>
                    <a:gd name="T42" fmla="*/ 18 w 44"/>
                    <a:gd name="T43" fmla="*/ 9 h 52"/>
                    <a:gd name="T44" fmla="*/ 26 w 44"/>
                    <a:gd name="T45" fmla="*/ 15 h 52"/>
                    <a:gd name="T46" fmla="*/ 18 w 44"/>
                    <a:gd name="T4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2">
                      <a:moveTo>
                        <a:pt x="43" y="49"/>
                      </a:moveTo>
                      <a:cubicBezTo>
                        <a:pt x="40" y="42"/>
                        <a:pt x="38" y="34"/>
                        <a:pt x="33" y="29"/>
                      </a:cubicBezTo>
                      <a:cubicBezTo>
                        <a:pt x="32" y="27"/>
                        <a:pt x="32" y="27"/>
                        <a:pt x="33" y="26"/>
                      </a:cubicBezTo>
                      <a:cubicBezTo>
                        <a:pt x="37" y="23"/>
                        <a:pt x="39" y="20"/>
                        <a:pt x="39" y="16"/>
                      </a:cubicBezTo>
                      <a:cubicBezTo>
                        <a:pt x="40" y="7"/>
                        <a:pt x="34" y="1"/>
                        <a:pt x="24" y="0"/>
                      </a:cubicBezTo>
                      <a:cubicBezTo>
                        <a:pt x="17" y="0"/>
                        <a:pt x="10" y="0"/>
                        <a:pt x="4" y="0"/>
                      </a:cubicBezTo>
                      <a:cubicBezTo>
                        <a:pt x="0" y="0"/>
                        <a:pt x="0" y="1"/>
                        <a:pt x="0" y="4"/>
                      </a:cubicBezTo>
                      <a:cubicBezTo>
                        <a:pt x="0" y="11"/>
                        <a:pt x="0" y="18"/>
                        <a:pt x="0" y="25"/>
                      </a:cubicBezTo>
                      <a:cubicBezTo>
                        <a:pt x="0" y="31"/>
                        <a:pt x="0" y="36"/>
                        <a:pt x="0" y="41"/>
                      </a:cubicBezTo>
                      <a:cubicBezTo>
                        <a:pt x="0" y="52"/>
                        <a:pt x="0" y="51"/>
                        <a:pt x="10" y="51"/>
                      </a:cubicBezTo>
                      <a:cubicBezTo>
                        <a:pt x="13" y="51"/>
                        <a:pt x="13" y="50"/>
                        <a:pt x="13" y="47"/>
                      </a:cubicBezTo>
                      <a:cubicBezTo>
                        <a:pt x="13" y="43"/>
                        <a:pt x="13" y="39"/>
                        <a:pt x="13" y="35"/>
                      </a:cubicBezTo>
                      <a:cubicBezTo>
                        <a:pt x="13" y="33"/>
                        <a:pt x="12" y="31"/>
                        <a:pt x="14" y="31"/>
                      </a:cubicBezTo>
                      <a:cubicBezTo>
                        <a:pt x="16" y="30"/>
                        <a:pt x="18" y="31"/>
                        <a:pt x="20" y="32"/>
                      </a:cubicBezTo>
                      <a:cubicBezTo>
                        <a:pt x="21" y="33"/>
                        <a:pt x="22" y="34"/>
                        <a:pt x="23" y="36"/>
                      </a:cubicBezTo>
                      <a:cubicBezTo>
                        <a:pt x="25" y="40"/>
                        <a:pt x="27" y="44"/>
                        <a:pt x="28" y="48"/>
                      </a:cubicBezTo>
                      <a:cubicBezTo>
                        <a:pt x="29" y="50"/>
                        <a:pt x="30" y="51"/>
                        <a:pt x="32" y="51"/>
                      </a:cubicBezTo>
                      <a:cubicBezTo>
                        <a:pt x="35" y="51"/>
                        <a:pt x="38" y="51"/>
                        <a:pt x="42" y="51"/>
                      </a:cubicBezTo>
                      <a:cubicBezTo>
                        <a:pt x="43" y="51"/>
                        <a:pt x="44" y="50"/>
                        <a:pt x="43" y="49"/>
                      </a:cubicBezTo>
                      <a:close/>
                      <a:moveTo>
                        <a:pt x="18" y="21"/>
                      </a:moveTo>
                      <a:cubicBezTo>
                        <a:pt x="13" y="21"/>
                        <a:pt x="13" y="19"/>
                        <a:pt x="13" y="15"/>
                      </a:cubicBezTo>
                      <a:cubicBezTo>
                        <a:pt x="13" y="11"/>
                        <a:pt x="13" y="9"/>
                        <a:pt x="18" y="9"/>
                      </a:cubicBezTo>
                      <a:cubicBezTo>
                        <a:pt x="23" y="10"/>
                        <a:pt x="26" y="11"/>
                        <a:pt x="26" y="15"/>
                      </a:cubicBezTo>
                      <a:cubicBezTo>
                        <a:pt x="26" y="19"/>
                        <a:pt x="23" y="20"/>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5" name="Freeform 36"/>
                <p:cNvSpPr>
                  <a:spLocks noEditPoints="1"/>
                </p:cNvSpPr>
                <p:nvPr/>
              </p:nvSpPr>
              <p:spPr bwMode="auto">
                <a:xfrm>
                  <a:off x="7949" y="4245"/>
                  <a:ext cx="37" cy="34"/>
                </a:xfrm>
                <a:custGeom>
                  <a:avLst/>
                  <a:gdLst>
                    <a:gd name="T0" fmla="*/ 55 w 57"/>
                    <a:gd name="T1" fmla="*/ 46 h 52"/>
                    <a:gd name="T2" fmla="*/ 41 w 57"/>
                    <a:gd name="T3" fmla="*/ 10 h 52"/>
                    <a:gd name="T4" fmla="*/ 26 w 57"/>
                    <a:gd name="T5" fmla="*/ 0 h 52"/>
                    <a:gd name="T6" fmla="*/ 21 w 57"/>
                    <a:gd name="T7" fmla="*/ 4 h 52"/>
                    <a:gd name="T8" fmla="*/ 4 w 57"/>
                    <a:gd name="T9" fmla="*/ 43 h 52"/>
                    <a:gd name="T10" fmla="*/ 9 w 57"/>
                    <a:gd name="T11" fmla="*/ 51 h 52"/>
                    <a:gd name="T12" fmla="*/ 16 w 57"/>
                    <a:gd name="T13" fmla="*/ 48 h 52"/>
                    <a:gd name="T14" fmla="*/ 26 w 57"/>
                    <a:gd name="T15" fmla="*/ 41 h 52"/>
                    <a:gd name="T16" fmla="*/ 29 w 57"/>
                    <a:gd name="T17" fmla="*/ 41 h 52"/>
                    <a:gd name="T18" fmla="*/ 33 w 57"/>
                    <a:gd name="T19" fmla="*/ 41 h 52"/>
                    <a:gd name="T20" fmla="*/ 42 w 57"/>
                    <a:gd name="T21" fmla="*/ 47 h 52"/>
                    <a:gd name="T22" fmla="*/ 47 w 57"/>
                    <a:gd name="T23" fmla="*/ 51 h 52"/>
                    <a:gd name="T24" fmla="*/ 53 w 57"/>
                    <a:gd name="T25" fmla="*/ 51 h 52"/>
                    <a:gd name="T26" fmla="*/ 55 w 57"/>
                    <a:gd name="T27" fmla="*/ 46 h 52"/>
                    <a:gd name="T28" fmla="*/ 35 w 57"/>
                    <a:gd name="T29" fmla="*/ 32 h 52"/>
                    <a:gd name="T30" fmla="*/ 27 w 57"/>
                    <a:gd name="T31" fmla="*/ 21 h 52"/>
                    <a:gd name="T32" fmla="*/ 30 w 57"/>
                    <a:gd name="T33" fmla="*/ 14 h 52"/>
                    <a:gd name="T34" fmla="*/ 36 w 57"/>
                    <a:gd name="T35" fmla="*/ 31 h 52"/>
                    <a:gd name="T36" fmla="*/ 35 w 57"/>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2">
                      <a:moveTo>
                        <a:pt x="55" y="46"/>
                      </a:moveTo>
                      <a:cubicBezTo>
                        <a:pt x="51" y="34"/>
                        <a:pt x="46" y="22"/>
                        <a:pt x="41" y="10"/>
                      </a:cubicBezTo>
                      <a:cubicBezTo>
                        <a:pt x="37" y="0"/>
                        <a:pt x="37" y="0"/>
                        <a:pt x="26" y="0"/>
                      </a:cubicBezTo>
                      <a:cubicBezTo>
                        <a:pt x="23" y="0"/>
                        <a:pt x="22" y="1"/>
                        <a:pt x="21" y="4"/>
                      </a:cubicBezTo>
                      <a:cubicBezTo>
                        <a:pt x="15" y="17"/>
                        <a:pt x="9" y="30"/>
                        <a:pt x="4" y="43"/>
                      </a:cubicBezTo>
                      <a:cubicBezTo>
                        <a:pt x="0" y="51"/>
                        <a:pt x="0" y="51"/>
                        <a:pt x="9" y="51"/>
                      </a:cubicBezTo>
                      <a:cubicBezTo>
                        <a:pt x="12" y="51"/>
                        <a:pt x="15" y="52"/>
                        <a:pt x="16" y="48"/>
                      </a:cubicBezTo>
                      <a:cubicBezTo>
                        <a:pt x="17" y="42"/>
                        <a:pt x="20" y="40"/>
                        <a:pt x="26" y="41"/>
                      </a:cubicBezTo>
                      <a:cubicBezTo>
                        <a:pt x="27" y="41"/>
                        <a:pt x="28" y="41"/>
                        <a:pt x="29" y="41"/>
                      </a:cubicBezTo>
                      <a:cubicBezTo>
                        <a:pt x="30" y="41"/>
                        <a:pt x="32" y="41"/>
                        <a:pt x="33" y="41"/>
                      </a:cubicBezTo>
                      <a:cubicBezTo>
                        <a:pt x="38" y="40"/>
                        <a:pt x="41" y="42"/>
                        <a:pt x="42" y="47"/>
                      </a:cubicBezTo>
                      <a:cubicBezTo>
                        <a:pt x="42" y="50"/>
                        <a:pt x="44" y="51"/>
                        <a:pt x="47" y="51"/>
                      </a:cubicBezTo>
                      <a:cubicBezTo>
                        <a:pt x="49" y="51"/>
                        <a:pt x="51" y="51"/>
                        <a:pt x="53" y="51"/>
                      </a:cubicBezTo>
                      <a:cubicBezTo>
                        <a:pt x="56" y="51"/>
                        <a:pt x="57" y="50"/>
                        <a:pt x="55" y="46"/>
                      </a:cubicBezTo>
                      <a:close/>
                      <a:moveTo>
                        <a:pt x="35" y="32"/>
                      </a:moveTo>
                      <a:cubicBezTo>
                        <a:pt x="22" y="33"/>
                        <a:pt x="22" y="33"/>
                        <a:pt x="27" y="21"/>
                      </a:cubicBezTo>
                      <a:cubicBezTo>
                        <a:pt x="27" y="19"/>
                        <a:pt x="28" y="17"/>
                        <a:pt x="30" y="14"/>
                      </a:cubicBezTo>
                      <a:cubicBezTo>
                        <a:pt x="32" y="20"/>
                        <a:pt x="34" y="26"/>
                        <a:pt x="36" y="31"/>
                      </a:cubicBezTo>
                      <a:cubicBezTo>
                        <a:pt x="36" y="32"/>
                        <a:pt x="36" y="32"/>
                        <a:pt x="3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Freeform 37"/>
                <p:cNvSpPr>
                  <a:spLocks/>
                </p:cNvSpPr>
                <p:nvPr/>
              </p:nvSpPr>
              <p:spPr bwMode="auto">
                <a:xfrm>
                  <a:off x="7111" y="4244"/>
                  <a:ext cx="26" cy="35"/>
                </a:xfrm>
                <a:custGeom>
                  <a:avLst/>
                  <a:gdLst>
                    <a:gd name="T0" fmla="*/ 37 w 40"/>
                    <a:gd name="T1" fmla="*/ 16 h 54"/>
                    <a:gd name="T2" fmla="*/ 27 w 40"/>
                    <a:gd name="T3" fmla="*/ 12 h 54"/>
                    <a:gd name="T4" fmla="*/ 22 w 40"/>
                    <a:gd name="T5" fmla="*/ 11 h 54"/>
                    <a:gd name="T6" fmla="*/ 14 w 40"/>
                    <a:gd name="T7" fmla="*/ 14 h 54"/>
                    <a:gd name="T8" fmla="*/ 20 w 40"/>
                    <a:gd name="T9" fmla="*/ 20 h 54"/>
                    <a:gd name="T10" fmla="*/ 30 w 40"/>
                    <a:gd name="T11" fmla="*/ 25 h 54"/>
                    <a:gd name="T12" fmla="*/ 39 w 40"/>
                    <a:gd name="T13" fmla="*/ 41 h 54"/>
                    <a:gd name="T14" fmla="*/ 27 w 40"/>
                    <a:gd name="T15" fmla="*/ 53 h 54"/>
                    <a:gd name="T16" fmla="*/ 7 w 40"/>
                    <a:gd name="T17" fmla="*/ 51 h 54"/>
                    <a:gd name="T18" fmla="*/ 1 w 40"/>
                    <a:gd name="T19" fmla="*/ 44 h 54"/>
                    <a:gd name="T20" fmla="*/ 1 w 40"/>
                    <a:gd name="T21" fmla="*/ 38 h 54"/>
                    <a:gd name="T22" fmla="*/ 7 w 40"/>
                    <a:gd name="T23" fmla="*/ 40 h 54"/>
                    <a:gd name="T24" fmla="*/ 21 w 40"/>
                    <a:gd name="T25" fmla="*/ 44 h 54"/>
                    <a:gd name="T26" fmla="*/ 26 w 40"/>
                    <a:gd name="T27" fmla="*/ 40 h 54"/>
                    <a:gd name="T28" fmla="*/ 22 w 40"/>
                    <a:gd name="T29" fmla="*/ 35 h 54"/>
                    <a:gd name="T30" fmla="*/ 9 w 40"/>
                    <a:gd name="T31" fmla="*/ 30 h 54"/>
                    <a:gd name="T32" fmla="*/ 1 w 40"/>
                    <a:gd name="T33" fmla="*/ 14 h 54"/>
                    <a:gd name="T34" fmla="*/ 13 w 40"/>
                    <a:gd name="T35" fmla="*/ 2 h 54"/>
                    <a:gd name="T36" fmla="*/ 35 w 40"/>
                    <a:gd name="T37" fmla="*/ 4 h 54"/>
                    <a:gd name="T38" fmla="*/ 37 w 40"/>
                    <a:gd name="T39" fmla="*/ 7 h 54"/>
                    <a:gd name="T40" fmla="*/ 37 w 40"/>
                    <a:gd name="T41"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54">
                      <a:moveTo>
                        <a:pt x="37" y="16"/>
                      </a:moveTo>
                      <a:cubicBezTo>
                        <a:pt x="33" y="14"/>
                        <a:pt x="30" y="13"/>
                        <a:pt x="27" y="12"/>
                      </a:cubicBezTo>
                      <a:cubicBezTo>
                        <a:pt x="25" y="12"/>
                        <a:pt x="24" y="11"/>
                        <a:pt x="22" y="11"/>
                      </a:cubicBezTo>
                      <a:cubicBezTo>
                        <a:pt x="19" y="11"/>
                        <a:pt x="15" y="10"/>
                        <a:pt x="14" y="14"/>
                      </a:cubicBezTo>
                      <a:cubicBezTo>
                        <a:pt x="12" y="18"/>
                        <a:pt x="17" y="19"/>
                        <a:pt x="20" y="20"/>
                      </a:cubicBezTo>
                      <a:cubicBezTo>
                        <a:pt x="23" y="22"/>
                        <a:pt x="27" y="23"/>
                        <a:pt x="30" y="25"/>
                      </a:cubicBezTo>
                      <a:cubicBezTo>
                        <a:pt x="37" y="28"/>
                        <a:pt x="40" y="33"/>
                        <a:pt x="39" y="41"/>
                      </a:cubicBezTo>
                      <a:cubicBezTo>
                        <a:pt x="38" y="47"/>
                        <a:pt x="34" y="51"/>
                        <a:pt x="27" y="53"/>
                      </a:cubicBezTo>
                      <a:cubicBezTo>
                        <a:pt x="20" y="54"/>
                        <a:pt x="13" y="54"/>
                        <a:pt x="7" y="51"/>
                      </a:cubicBezTo>
                      <a:cubicBezTo>
                        <a:pt x="3" y="50"/>
                        <a:pt x="0" y="48"/>
                        <a:pt x="1" y="44"/>
                      </a:cubicBezTo>
                      <a:cubicBezTo>
                        <a:pt x="2" y="42"/>
                        <a:pt x="1" y="40"/>
                        <a:pt x="1" y="38"/>
                      </a:cubicBezTo>
                      <a:cubicBezTo>
                        <a:pt x="4" y="38"/>
                        <a:pt x="5" y="39"/>
                        <a:pt x="7" y="40"/>
                      </a:cubicBezTo>
                      <a:cubicBezTo>
                        <a:pt x="11" y="42"/>
                        <a:pt x="16" y="44"/>
                        <a:pt x="21" y="44"/>
                      </a:cubicBezTo>
                      <a:cubicBezTo>
                        <a:pt x="23" y="43"/>
                        <a:pt x="25" y="43"/>
                        <a:pt x="26" y="40"/>
                      </a:cubicBezTo>
                      <a:cubicBezTo>
                        <a:pt x="26" y="37"/>
                        <a:pt x="24" y="36"/>
                        <a:pt x="22" y="35"/>
                      </a:cubicBezTo>
                      <a:cubicBezTo>
                        <a:pt x="18" y="33"/>
                        <a:pt x="13" y="32"/>
                        <a:pt x="9" y="30"/>
                      </a:cubicBezTo>
                      <a:cubicBezTo>
                        <a:pt x="3" y="26"/>
                        <a:pt x="0" y="21"/>
                        <a:pt x="1" y="14"/>
                      </a:cubicBezTo>
                      <a:cubicBezTo>
                        <a:pt x="1" y="8"/>
                        <a:pt x="6" y="4"/>
                        <a:pt x="13" y="2"/>
                      </a:cubicBezTo>
                      <a:cubicBezTo>
                        <a:pt x="21" y="0"/>
                        <a:pt x="28" y="2"/>
                        <a:pt x="35" y="4"/>
                      </a:cubicBezTo>
                      <a:cubicBezTo>
                        <a:pt x="36" y="5"/>
                        <a:pt x="37" y="6"/>
                        <a:pt x="37" y="7"/>
                      </a:cubicBezTo>
                      <a:cubicBezTo>
                        <a:pt x="37" y="10"/>
                        <a:pt x="37" y="13"/>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7" name="Freeform 38"/>
                <p:cNvSpPr>
                  <a:spLocks/>
                </p:cNvSpPr>
                <p:nvPr/>
              </p:nvSpPr>
              <p:spPr bwMode="auto">
                <a:xfrm>
                  <a:off x="8282" y="4245"/>
                  <a:ext cx="23" cy="34"/>
                </a:xfrm>
                <a:custGeom>
                  <a:avLst/>
                  <a:gdLst>
                    <a:gd name="T0" fmla="*/ 17 w 36"/>
                    <a:gd name="T1" fmla="*/ 51 h 51"/>
                    <a:gd name="T2" fmla="*/ 3 w 36"/>
                    <a:gd name="T3" fmla="*/ 51 h 51"/>
                    <a:gd name="T4" fmla="*/ 0 w 36"/>
                    <a:gd name="T5" fmla="*/ 48 h 51"/>
                    <a:gd name="T6" fmla="*/ 0 w 36"/>
                    <a:gd name="T7" fmla="*/ 3 h 51"/>
                    <a:gd name="T8" fmla="*/ 3 w 36"/>
                    <a:gd name="T9" fmla="*/ 0 h 51"/>
                    <a:gd name="T10" fmla="*/ 31 w 36"/>
                    <a:gd name="T11" fmla="*/ 0 h 51"/>
                    <a:gd name="T12" fmla="*/ 34 w 36"/>
                    <a:gd name="T13" fmla="*/ 6 h 51"/>
                    <a:gd name="T14" fmla="*/ 31 w 36"/>
                    <a:gd name="T15" fmla="*/ 10 h 51"/>
                    <a:gd name="T16" fmla="*/ 16 w 36"/>
                    <a:gd name="T17" fmla="*/ 10 h 51"/>
                    <a:gd name="T18" fmla="*/ 13 w 36"/>
                    <a:gd name="T19" fmla="*/ 15 h 51"/>
                    <a:gd name="T20" fmla="*/ 16 w 36"/>
                    <a:gd name="T21" fmla="*/ 20 h 51"/>
                    <a:gd name="T22" fmla="*/ 30 w 36"/>
                    <a:gd name="T23" fmla="*/ 20 h 51"/>
                    <a:gd name="T24" fmla="*/ 33 w 36"/>
                    <a:gd name="T25" fmla="*/ 25 h 51"/>
                    <a:gd name="T26" fmla="*/ 29 w 36"/>
                    <a:gd name="T27" fmla="*/ 29 h 51"/>
                    <a:gd name="T28" fmla="*/ 17 w 36"/>
                    <a:gd name="T29" fmla="*/ 29 h 51"/>
                    <a:gd name="T30" fmla="*/ 13 w 36"/>
                    <a:gd name="T31" fmla="*/ 33 h 51"/>
                    <a:gd name="T32" fmla="*/ 20 w 36"/>
                    <a:gd name="T33" fmla="*/ 41 h 51"/>
                    <a:gd name="T34" fmla="*/ 31 w 36"/>
                    <a:gd name="T35" fmla="*/ 41 h 51"/>
                    <a:gd name="T36" fmla="*/ 35 w 36"/>
                    <a:gd name="T37" fmla="*/ 46 h 51"/>
                    <a:gd name="T38" fmla="*/ 31 w 36"/>
                    <a:gd name="T39" fmla="*/ 51 h 51"/>
                    <a:gd name="T40" fmla="*/ 17 w 36"/>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51">
                      <a:moveTo>
                        <a:pt x="17" y="51"/>
                      </a:moveTo>
                      <a:cubicBezTo>
                        <a:pt x="12" y="51"/>
                        <a:pt x="8" y="51"/>
                        <a:pt x="3" y="51"/>
                      </a:cubicBezTo>
                      <a:cubicBezTo>
                        <a:pt x="1" y="51"/>
                        <a:pt x="0" y="50"/>
                        <a:pt x="0" y="48"/>
                      </a:cubicBezTo>
                      <a:cubicBezTo>
                        <a:pt x="0" y="33"/>
                        <a:pt x="0" y="18"/>
                        <a:pt x="0" y="3"/>
                      </a:cubicBezTo>
                      <a:cubicBezTo>
                        <a:pt x="0" y="1"/>
                        <a:pt x="1" y="0"/>
                        <a:pt x="3" y="0"/>
                      </a:cubicBezTo>
                      <a:cubicBezTo>
                        <a:pt x="12" y="0"/>
                        <a:pt x="22" y="0"/>
                        <a:pt x="31" y="0"/>
                      </a:cubicBezTo>
                      <a:cubicBezTo>
                        <a:pt x="36" y="0"/>
                        <a:pt x="33" y="3"/>
                        <a:pt x="34" y="6"/>
                      </a:cubicBezTo>
                      <a:cubicBezTo>
                        <a:pt x="34" y="8"/>
                        <a:pt x="34" y="10"/>
                        <a:pt x="31" y="10"/>
                      </a:cubicBezTo>
                      <a:cubicBezTo>
                        <a:pt x="26" y="10"/>
                        <a:pt x="21" y="10"/>
                        <a:pt x="16" y="10"/>
                      </a:cubicBezTo>
                      <a:cubicBezTo>
                        <a:pt x="11" y="10"/>
                        <a:pt x="13" y="13"/>
                        <a:pt x="13" y="15"/>
                      </a:cubicBezTo>
                      <a:cubicBezTo>
                        <a:pt x="13" y="17"/>
                        <a:pt x="11" y="20"/>
                        <a:pt x="16" y="20"/>
                      </a:cubicBezTo>
                      <a:cubicBezTo>
                        <a:pt x="20" y="19"/>
                        <a:pt x="25" y="20"/>
                        <a:pt x="30" y="20"/>
                      </a:cubicBezTo>
                      <a:cubicBezTo>
                        <a:pt x="34" y="19"/>
                        <a:pt x="33" y="23"/>
                        <a:pt x="33" y="25"/>
                      </a:cubicBezTo>
                      <a:cubicBezTo>
                        <a:pt x="33" y="27"/>
                        <a:pt x="33" y="30"/>
                        <a:pt x="29" y="29"/>
                      </a:cubicBezTo>
                      <a:cubicBezTo>
                        <a:pt x="25" y="29"/>
                        <a:pt x="21" y="29"/>
                        <a:pt x="17" y="29"/>
                      </a:cubicBezTo>
                      <a:cubicBezTo>
                        <a:pt x="14" y="29"/>
                        <a:pt x="13" y="30"/>
                        <a:pt x="13" y="33"/>
                      </a:cubicBezTo>
                      <a:cubicBezTo>
                        <a:pt x="13" y="43"/>
                        <a:pt x="12" y="41"/>
                        <a:pt x="20" y="41"/>
                      </a:cubicBezTo>
                      <a:cubicBezTo>
                        <a:pt x="24" y="41"/>
                        <a:pt x="28" y="41"/>
                        <a:pt x="31" y="41"/>
                      </a:cubicBezTo>
                      <a:cubicBezTo>
                        <a:pt x="35" y="41"/>
                        <a:pt x="35" y="43"/>
                        <a:pt x="35" y="46"/>
                      </a:cubicBezTo>
                      <a:cubicBezTo>
                        <a:pt x="34" y="48"/>
                        <a:pt x="36" y="51"/>
                        <a:pt x="31" y="51"/>
                      </a:cubicBezTo>
                      <a:cubicBezTo>
                        <a:pt x="27" y="51"/>
                        <a:pt x="22" y="51"/>
                        <a:pt x="17"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Freeform 39"/>
                <p:cNvSpPr>
                  <a:spLocks/>
                </p:cNvSpPr>
                <p:nvPr/>
              </p:nvSpPr>
              <p:spPr bwMode="auto">
                <a:xfrm>
                  <a:off x="7453" y="4245"/>
                  <a:ext cx="22" cy="34"/>
                </a:xfrm>
                <a:custGeom>
                  <a:avLst/>
                  <a:gdLst>
                    <a:gd name="T0" fmla="*/ 0 w 34"/>
                    <a:gd name="T1" fmla="*/ 25 h 51"/>
                    <a:gd name="T2" fmla="*/ 0 w 34"/>
                    <a:gd name="T3" fmla="*/ 4 h 51"/>
                    <a:gd name="T4" fmla="*/ 3 w 34"/>
                    <a:gd name="T5" fmla="*/ 0 h 51"/>
                    <a:gd name="T6" fmla="*/ 30 w 34"/>
                    <a:gd name="T7" fmla="*/ 0 h 51"/>
                    <a:gd name="T8" fmla="*/ 33 w 34"/>
                    <a:gd name="T9" fmla="*/ 5 h 51"/>
                    <a:gd name="T10" fmla="*/ 30 w 34"/>
                    <a:gd name="T11" fmla="*/ 10 h 51"/>
                    <a:gd name="T12" fmla="*/ 16 w 34"/>
                    <a:gd name="T13" fmla="*/ 10 h 51"/>
                    <a:gd name="T14" fmla="*/ 13 w 34"/>
                    <a:gd name="T15" fmla="*/ 13 h 51"/>
                    <a:gd name="T16" fmla="*/ 13 w 34"/>
                    <a:gd name="T17" fmla="*/ 18 h 51"/>
                    <a:gd name="T18" fmla="*/ 16 w 34"/>
                    <a:gd name="T19" fmla="*/ 20 h 51"/>
                    <a:gd name="T20" fmla="*/ 29 w 34"/>
                    <a:gd name="T21" fmla="*/ 20 h 51"/>
                    <a:gd name="T22" fmla="*/ 32 w 34"/>
                    <a:gd name="T23" fmla="*/ 25 h 51"/>
                    <a:gd name="T24" fmla="*/ 29 w 34"/>
                    <a:gd name="T25" fmla="*/ 30 h 51"/>
                    <a:gd name="T26" fmla="*/ 18 w 34"/>
                    <a:gd name="T27" fmla="*/ 30 h 51"/>
                    <a:gd name="T28" fmla="*/ 13 w 34"/>
                    <a:gd name="T29" fmla="*/ 35 h 51"/>
                    <a:gd name="T30" fmla="*/ 13 w 34"/>
                    <a:gd name="T31" fmla="*/ 47 h 51"/>
                    <a:gd name="T32" fmla="*/ 9 w 34"/>
                    <a:gd name="T33" fmla="*/ 51 h 51"/>
                    <a:gd name="T34" fmla="*/ 0 w 34"/>
                    <a:gd name="T35" fmla="*/ 42 h 51"/>
                    <a:gd name="T36" fmla="*/ 0 w 34"/>
                    <a:gd name="T3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1">
                      <a:moveTo>
                        <a:pt x="0" y="25"/>
                      </a:moveTo>
                      <a:cubicBezTo>
                        <a:pt x="0" y="18"/>
                        <a:pt x="0" y="11"/>
                        <a:pt x="0" y="4"/>
                      </a:cubicBezTo>
                      <a:cubicBezTo>
                        <a:pt x="0" y="1"/>
                        <a:pt x="1" y="0"/>
                        <a:pt x="3" y="0"/>
                      </a:cubicBezTo>
                      <a:cubicBezTo>
                        <a:pt x="12" y="0"/>
                        <a:pt x="21" y="0"/>
                        <a:pt x="30" y="0"/>
                      </a:cubicBezTo>
                      <a:cubicBezTo>
                        <a:pt x="34" y="0"/>
                        <a:pt x="33" y="3"/>
                        <a:pt x="33" y="5"/>
                      </a:cubicBezTo>
                      <a:cubicBezTo>
                        <a:pt x="33" y="7"/>
                        <a:pt x="34" y="10"/>
                        <a:pt x="30" y="10"/>
                      </a:cubicBezTo>
                      <a:cubicBezTo>
                        <a:pt x="25" y="10"/>
                        <a:pt x="21" y="10"/>
                        <a:pt x="16" y="10"/>
                      </a:cubicBezTo>
                      <a:cubicBezTo>
                        <a:pt x="14" y="10"/>
                        <a:pt x="13" y="10"/>
                        <a:pt x="13" y="13"/>
                      </a:cubicBezTo>
                      <a:cubicBezTo>
                        <a:pt x="13" y="15"/>
                        <a:pt x="13" y="16"/>
                        <a:pt x="13" y="18"/>
                      </a:cubicBezTo>
                      <a:cubicBezTo>
                        <a:pt x="13" y="20"/>
                        <a:pt x="14" y="21"/>
                        <a:pt x="16" y="20"/>
                      </a:cubicBezTo>
                      <a:cubicBezTo>
                        <a:pt x="20" y="20"/>
                        <a:pt x="24" y="21"/>
                        <a:pt x="29" y="20"/>
                      </a:cubicBezTo>
                      <a:cubicBezTo>
                        <a:pt x="33" y="20"/>
                        <a:pt x="32" y="23"/>
                        <a:pt x="32" y="25"/>
                      </a:cubicBezTo>
                      <a:cubicBezTo>
                        <a:pt x="32" y="27"/>
                        <a:pt x="33" y="30"/>
                        <a:pt x="29" y="30"/>
                      </a:cubicBezTo>
                      <a:cubicBezTo>
                        <a:pt x="25" y="30"/>
                        <a:pt x="21" y="30"/>
                        <a:pt x="18" y="30"/>
                      </a:cubicBezTo>
                      <a:cubicBezTo>
                        <a:pt x="14" y="30"/>
                        <a:pt x="13" y="31"/>
                        <a:pt x="13" y="35"/>
                      </a:cubicBezTo>
                      <a:cubicBezTo>
                        <a:pt x="13" y="39"/>
                        <a:pt x="13" y="43"/>
                        <a:pt x="13" y="47"/>
                      </a:cubicBezTo>
                      <a:cubicBezTo>
                        <a:pt x="13" y="50"/>
                        <a:pt x="12" y="51"/>
                        <a:pt x="9" y="51"/>
                      </a:cubicBezTo>
                      <a:cubicBezTo>
                        <a:pt x="0" y="51"/>
                        <a:pt x="0" y="51"/>
                        <a:pt x="0" y="42"/>
                      </a:cubicBezTo>
                      <a:cubicBezTo>
                        <a:pt x="0" y="36"/>
                        <a:pt x="0" y="31"/>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40"/>
                <p:cNvSpPr>
                  <a:spLocks/>
                </p:cNvSpPr>
                <p:nvPr/>
              </p:nvSpPr>
              <p:spPr bwMode="auto">
                <a:xfrm>
                  <a:off x="7614" y="4245"/>
                  <a:ext cx="33" cy="34"/>
                </a:xfrm>
                <a:custGeom>
                  <a:avLst/>
                  <a:gdLst>
                    <a:gd name="T0" fmla="*/ 26 w 50"/>
                    <a:gd name="T1" fmla="*/ 0 h 51"/>
                    <a:gd name="T2" fmla="*/ 46 w 50"/>
                    <a:gd name="T3" fmla="*/ 0 h 51"/>
                    <a:gd name="T4" fmla="*/ 49 w 50"/>
                    <a:gd name="T5" fmla="*/ 5 h 51"/>
                    <a:gd name="T6" fmla="*/ 46 w 50"/>
                    <a:gd name="T7" fmla="*/ 10 h 51"/>
                    <a:gd name="T8" fmla="*/ 45 w 50"/>
                    <a:gd name="T9" fmla="*/ 10 h 51"/>
                    <a:gd name="T10" fmla="*/ 33 w 50"/>
                    <a:gd name="T11" fmla="*/ 11 h 51"/>
                    <a:gd name="T12" fmla="*/ 33 w 50"/>
                    <a:gd name="T13" fmla="*/ 22 h 51"/>
                    <a:gd name="T14" fmla="*/ 33 w 50"/>
                    <a:gd name="T15" fmla="*/ 47 h 51"/>
                    <a:gd name="T16" fmla="*/ 29 w 50"/>
                    <a:gd name="T17" fmla="*/ 51 h 51"/>
                    <a:gd name="T18" fmla="*/ 19 w 50"/>
                    <a:gd name="T19" fmla="*/ 41 h 51"/>
                    <a:gd name="T20" fmla="*/ 19 w 50"/>
                    <a:gd name="T21" fmla="*/ 14 h 51"/>
                    <a:gd name="T22" fmla="*/ 14 w 50"/>
                    <a:gd name="T23" fmla="*/ 10 h 51"/>
                    <a:gd name="T24" fmla="*/ 8 w 50"/>
                    <a:gd name="T25" fmla="*/ 10 h 51"/>
                    <a:gd name="T26" fmla="*/ 2 w 50"/>
                    <a:gd name="T27" fmla="*/ 2 h 51"/>
                    <a:gd name="T28" fmla="*/ 6 w 50"/>
                    <a:gd name="T29" fmla="*/ 0 h 51"/>
                    <a:gd name="T30" fmla="*/ 26 w 50"/>
                    <a:gd name="T3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6" y="0"/>
                      </a:moveTo>
                      <a:cubicBezTo>
                        <a:pt x="32" y="0"/>
                        <a:pt x="39" y="0"/>
                        <a:pt x="46" y="0"/>
                      </a:cubicBezTo>
                      <a:cubicBezTo>
                        <a:pt x="50" y="0"/>
                        <a:pt x="49" y="3"/>
                        <a:pt x="49" y="5"/>
                      </a:cubicBezTo>
                      <a:cubicBezTo>
                        <a:pt x="49" y="8"/>
                        <a:pt x="50" y="10"/>
                        <a:pt x="46" y="10"/>
                      </a:cubicBezTo>
                      <a:cubicBezTo>
                        <a:pt x="45" y="10"/>
                        <a:pt x="45" y="10"/>
                        <a:pt x="45" y="10"/>
                      </a:cubicBezTo>
                      <a:cubicBezTo>
                        <a:pt x="41" y="10"/>
                        <a:pt x="36" y="8"/>
                        <a:pt x="33" y="11"/>
                      </a:cubicBezTo>
                      <a:cubicBezTo>
                        <a:pt x="31" y="13"/>
                        <a:pt x="33" y="18"/>
                        <a:pt x="33" y="22"/>
                      </a:cubicBezTo>
                      <a:cubicBezTo>
                        <a:pt x="33" y="30"/>
                        <a:pt x="33" y="39"/>
                        <a:pt x="33" y="47"/>
                      </a:cubicBezTo>
                      <a:cubicBezTo>
                        <a:pt x="33" y="50"/>
                        <a:pt x="32" y="51"/>
                        <a:pt x="29" y="51"/>
                      </a:cubicBezTo>
                      <a:cubicBezTo>
                        <a:pt x="19" y="51"/>
                        <a:pt x="19" y="51"/>
                        <a:pt x="19" y="41"/>
                      </a:cubicBezTo>
                      <a:cubicBezTo>
                        <a:pt x="19" y="32"/>
                        <a:pt x="19" y="23"/>
                        <a:pt x="19" y="14"/>
                      </a:cubicBezTo>
                      <a:cubicBezTo>
                        <a:pt x="19" y="10"/>
                        <a:pt x="18" y="9"/>
                        <a:pt x="14" y="10"/>
                      </a:cubicBezTo>
                      <a:cubicBezTo>
                        <a:pt x="12" y="10"/>
                        <a:pt x="10" y="10"/>
                        <a:pt x="8" y="10"/>
                      </a:cubicBezTo>
                      <a:cubicBezTo>
                        <a:pt x="3" y="10"/>
                        <a:pt x="0" y="6"/>
                        <a:pt x="2" y="2"/>
                      </a:cubicBezTo>
                      <a:cubicBezTo>
                        <a:pt x="3" y="0"/>
                        <a:pt x="5" y="0"/>
                        <a:pt x="6" y="0"/>
                      </a:cubicBezTo>
                      <a:cubicBezTo>
                        <a:pt x="12" y="0"/>
                        <a:pt x="1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Freeform 41"/>
                <p:cNvSpPr>
                  <a:spLocks noEditPoints="1"/>
                </p:cNvSpPr>
                <p:nvPr/>
              </p:nvSpPr>
              <p:spPr bwMode="auto">
                <a:xfrm>
                  <a:off x="8370" y="4068"/>
                  <a:ext cx="28" cy="29"/>
                </a:xfrm>
                <a:custGeom>
                  <a:avLst/>
                  <a:gdLst>
                    <a:gd name="T0" fmla="*/ 43 w 43"/>
                    <a:gd name="T1" fmla="*/ 21 h 44"/>
                    <a:gd name="T2" fmla="*/ 22 w 43"/>
                    <a:gd name="T3" fmla="*/ 44 h 44"/>
                    <a:gd name="T4" fmla="*/ 0 w 43"/>
                    <a:gd name="T5" fmla="*/ 22 h 44"/>
                    <a:gd name="T6" fmla="*/ 22 w 43"/>
                    <a:gd name="T7" fmla="*/ 0 h 44"/>
                    <a:gd name="T8" fmla="*/ 43 w 43"/>
                    <a:gd name="T9" fmla="*/ 21 h 44"/>
                    <a:gd name="T10" fmla="*/ 4 w 43"/>
                    <a:gd name="T11" fmla="*/ 21 h 44"/>
                    <a:gd name="T12" fmla="*/ 21 w 43"/>
                    <a:gd name="T13" fmla="*/ 40 h 44"/>
                    <a:gd name="T14" fmla="*/ 39 w 43"/>
                    <a:gd name="T15" fmla="*/ 22 h 44"/>
                    <a:gd name="T16" fmla="*/ 22 w 43"/>
                    <a:gd name="T17" fmla="*/ 3 h 44"/>
                    <a:gd name="T18" fmla="*/ 4 w 43"/>
                    <a:gd name="T19"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43" y="21"/>
                      </a:moveTo>
                      <a:cubicBezTo>
                        <a:pt x="43" y="34"/>
                        <a:pt x="34" y="44"/>
                        <a:pt x="22" y="44"/>
                      </a:cubicBezTo>
                      <a:cubicBezTo>
                        <a:pt x="9" y="44"/>
                        <a:pt x="0" y="34"/>
                        <a:pt x="0" y="22"/>
                      </a:cubicBezTo>
                      <a:cubicBezTo>
                        <a:pt x="0" y="9"/>
                        <a:pt x="9" y="0"/>
                        <a:pt x="22" y="0"/>
                      </a:cubicBezTo>
                      <a:cubicBezTo>
                        <a:pt x="34" y="0"/>
                        <a:pt x="43" y="9"/>
                        <a:pt x="43" y="21"/>
                      </a:cubicBezTo>
                      <a:close/>
                      <a:moveTo>
                        <a:pt x="4" y="21"/>
                      </a:moveTo>
                      <a:cubicBezTo>
                        <a:pt x="4" y="31"/>
                        <a:pt x="11" y="40"/>
                        <a:pt x="21" y="40"/>
                      </a:cubicBezTo>
                      <a:cubicBezTo>
                        <a:pt x="31" y="40"/>
                        <a:pt x="39" y="32"/>
                        <a:pt x="39" y="22"/>
                      </a:cubicBezTo>
                      <a:cubicBezTo>
                        <a:pt x="39" y="12"/>
                        <a:pt x="31" y="4"/>
                        <a:pt x="22" y="3"/>
                      </a:cubicBezTo>
                      <a:cubicBezTo>
                        <a:pt x="12" y="3"/>
                        <a:pt x="4" y="1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1" name="Freeform 42"/>
                <p:cNvSpPr>
                  <a:spLocks noEditPoints="1"/>
                </p:cNvSpPr>
                <p:nvPr/>
              </p:nvSpPr>
              <p:spPr bwMode="auto">
                <a:xfrm>
                  <a:off x="8377" y="4073"/>
                  <a:ext cx="13" cy="18"/>
                </a:xfrm>
                <a:custGeom>
                  <a:avLst/>
                  <a:gdLst>
                    <a:gd name="T0" fmla="*/ 2 w 20"/>
                    <a:gd name="T1" fmla="*/ 14 h 27"/>
                    <a:gd name="T2" fmla="*/ 2 w 20"/>
                    <a:gd name="T3" fmla="*/ 9 h 27"/>
                    <a:gd name="T4" fmla="*/ 4 w 20"/>
                    <a:gd name="T5" fmla="*/ 2 h 27"/>
                    <a:gd name="T6" fmla="*/ 18 w 20"/>
                    <a:gd name="T7" fmla="*/ 4 h 27"/>
                    <a:gd name="T8" fmla="*/ 18 w 20"/>
                    <a:gd name="T9" fmla="*/ 12 h 27"/>
                    <a:gd name="T10" fmla="*/ 17 w 20"/>
                    <a:gd name="T11" fmla="*/ 17 h 27"/>
                    <a:gd name="T12" fmla="*/ 20 w 20"/>
                    <a:gd name="T13" fmla="*/ 25 h 27"/>
                    <a:gd name="T14" fmla="*/ 19 w 20"/>
                    <a:gd name="T15" fmla="*/ 26 h 27"/>
                    <a:gd name="T16" fmla="*/ 15 w 20"/>
                    <a:gd name="T17" fmla="*/ 25 h 27"/>
                    <a:gd name="T18" fmla="*/ 14 w 20"/>
                    <a:gd name="T19" fmla="*/ 20 h 27"/>
                    <a:gd name="T20" fmla="*/ 9 w 20"/>
                    <a:gd name="T21" fmla="*/ 16 h 27"/>
                    <a:gd name="T22" fmla="*/ 6 w 20"/>
                    <a:gd name="T23" fmla="*/ 21 h 27"/>
                    <a:gd name="T24" fmla="*/ 6 w 20"/>
                    <a:gd name="T25" fmla="*/ 24 h 27"/>
                    <a:gd name="T26" fmla="*/ 4 w 20"/>
                    <a:gd name="T27" fmla="*/ 26 h 27"/>
                    <a:gd name="T28" fmla="*/ 2 w 20"/>
                    <a:gd name="T29" fmla="*/ 24 h 27"/>
                    <a:gd name="T30" fmla="*/ 2 w 20"/>
                    <a:gd name="T31" fmla="*/ 14 h 27"/>
                    <a:gd name="T32" fmla="*/ 9 w 20"/>
                    <a:gd name="T33" fmla="*/ 4 h 27"/>
                    <a:gd name="T34" fmla="*/ 6 w 20"/>
                    <a:gd name="T35" fmla="*/ 7 h 27"/>
                    <a:gd name="T36" fmla="*/ 8 w 20"/>
                    <a:gd name="T37" fmla="*/ 13 h 27"/>
                    <a:gd name="T38" fmla="*/ 15 w 20"/>
                    <a:gd name="T39" fmla="*/ 9 h 27"/>
                    <a:gd name="T40" fmla="*/ 9 w 20"/>
                    <a:gd name="T4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7">
                      <a:moveTo>
                        <a:pt x="2" y="14"/>
                      </a:moveTo>
                      <a:cubicBezTo>
                        <a:pt x="2" y="12"/>
                        <a:pt x="2" y="11"/>
                        <a:pt x="2" y="9"/>
                      </a:cubicBezTo>
                      <a:cubicBezTo>
                        <a:pt x="3" y="7"/>
                        <a:pt x="0" y="3"/>
                        <a:pt x="4" y="2"/>
                      </a:cubicBezTo>
                      <a:cubicBezTo>
                        <a:pt x="8" y="1"/>
                        <a:pt x="14" y="0"/>
                        <a:pt x="18" y="4"/>
                      </a:cubicBezTo>
                      <a:cubicBezTo>
                        <a:pt x="20" y="6"/>
                        <a:pt x="20" y="10"/>
                        <a:pt x="18" y="12"/>
                      </a:cubicBezTo>
                      <a:cubicBezTo>
                        <a:pt x="16" y="14"/>
                        <a:pt x="16" y="15"/>
                        <a:pt x="17" y="17"/>
                      </a:cubicBezTo>
                      <a:cubicBezTo>
                        <a:pt x="19" y="19"/>
                        <a:pt x="19" y="22"/>
                        <a:pt x="20" y="25"/>
                      </a:cubicBezTo>
                      <a:cubicBezTo>
                        <a:pt x="20" y="26"/>
                        <a:pt x="20" y="26"/>
                        <a:pt x="19" y="26"/>
                      </a:cubicBezTo>
                      <a:cubicBezTo>
                        <a:pt x="17" y="26"/>
                        <a:pt x="16" y="27"/>
                        <a:pt x="15" y="25"/>
                      </a:cubicBezTo>
                      <a:cubicBezTo>
                        <a:pt x="15" y="24"/>
                        <a:pt x="14" y="22"/>
                        <a:pt x="14" y="20"/>
                      </a:cubicBezTo>
                      <a:cubicBezTo>
                        <a:pt x="13" y="17"/>
                        <a:pt x="11" y="16"/>
                        <a:pt x="9" y="16"/>
                      </a:cubicBezTo>
                      <a:cubicBezTo>
                        <a:pt x="5" y="16"/>
                        <a:pt x="7" y="19"/>
                        <a:pt x="6" y="21"/>
                      </a:cubicBezTo>
                      <a:cubicBezTo>
                        <a:pt x="6" y="22"/>
                        <a:pt x="6" y="23"/>
                        <a:pt x="6" y="24"/>
                      </a:cubicBezTo>
                      <a:cubicBezTo>
                        <a:pt x="6" y="26"/>
                        <a:pt x="6" y="26"/>
                        <a:pt x="4" y="26"/>
                      </a:cubicBezTo>
                      <a:cubicBezTo>
                        <a:pt x="3" y="26"/>
                        <a:pt x="2" y="26"/>
                        <a:pt x="2" y="24"/>
                      </a:cubicBezTo>
                      <a:cubicBezTo>
                        <a:pt x="2" y="21"/>
                        <a:pt x="2" y="17"/>
                        <a:pt x="2" y="14"/>
                      </a:cubicBezTo>
                      <a:close/>
                      <a:moveTo>
                        <a:pt x="9" y="4"/>
                      </a:moveTo>
                      <a:cubicBezTo>
                        <a:pt x="8" y="4"/>
                        <a:pt x="6" y="5"/>
                        <a:pt x="6" y="7"/>
                      </a:cubicBezTo>
                      <a:cubicBezTo>
                        <a:pt x="7" y="9"/>
                        <a:pt x="4" y="12"/>
                        <a:pt x="8" y="13"/>
                      </a:cubicBezTo>
                      <a:cubicBezTo>
                        <a:pt x="11" y="13"/>
                        <a:pt x="14" y="13"/>
                        <a:pt x="15" y="9"/>
                      </a:cubicBezTo>
                      <a:cubicBezTo>
                        <a:pt x="15" y="6"/>
                        <a:pt x="12" y="5"/>
                        <a:pt x="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8" name="Group 4"/>
              <p:cNvGrpSpPr>
                <a:grpSpLocks noChangeAspect="1"/>
              </p:cNvGrpSpPr>
              <p:nvPr/>
            </p:nvGrpSpPr>
            <p:grpSpPr bwMode="auto">
              <a:xfrm>
                <a:off x="13148543" y="3855720"/>
                <a:ext cx="1111130" cy="341660"/>
                <a:chOff x="8512" y="2383"/>
                <a:chExt cx="1509" cy="464"/>
              </a:xfrm>
            </p:grpSpPr>
            <p:sp>
              <p:nvSpPr>
                <p:cNvPr id="37" name="Freeform 5"/>
                <p:cNvSpPr>
                  <a:spLocks noEditPoints="1"/>
                </p:cNvSpPr>
                <p:nvPr/>
              </p:nvSpPr>
              <p:spPr bwMode="auto">
                <a:xfrm>
                  <a:off x="9480" y="2383"/>
                  <a:ext cx="469" cy="464"/>
                </a:xfrm>
                <a:custGeom>
                  <a:avLst/>
                  <a:gdLst>
                    <a:gd name="T0" fmla="*/ 1094 w 1181"/>
                    <a:gd name="T1" fmla="*/ 566 h 1165"/>
                    <a:gd name="T2" fmla="*/ 1021 w 1181"/>
                    <a:gd name="T3" fmla="*/ 841 h 1165"/>
                    <a:gd name="T4" fmla="*/ 1027 w 1181"/>
                    <a:gd name="T5" fmla="*/ 871 h 1165"/>
                    <a:gd name="T6" fmla="*/ 1156 w 1181"/>
                    <a:gd name="T7" fmla="*/ 979 h 1165"/>
                    <a:gd name="T8" fmla="*/ 1162 w 1181"/>
                    <a:gd name="T9" fmla="*/ 1034 h 1165"/>
                    <a:gd name="T10" fmla="*/ 1071 w 1181"/>
                    <a:gd name="T11" fmla="*/ 1143 h 1165"/>
                    <a:gd name="T12" fmla="*/ 1020 w 1181"/>
                    <a:gd name="T13" fmla="*/ 1145 h 1165"/>
                    <a:gd name="T14" fmla="*/ 888 w 1181"/>
                    <a:gd name="T15" fmla="*/ 1035 h 1165"/>
                    <a:gd name="T16" fmla="*/ 836 w 1181"/>
                    <a:gd name="T17" fmla="*/ 1031 h 1165"/>
                    <a:gd name="T18" fmla="*/ 162 w 1181"/>
                    <a:gd name="T19" fmla="*/ 949 h 1165"/>
                    <a:gd name="T20" fmla="*/ 6 w 1181"/>
                    <a:gd name="T21" fmla="*/ 545 h 1165"/>
                    <a:gd name="T22" fmla="*/ 488 w 1181"/>
                    <a:gd name="T23" fmla="*/ 29 h 1165"/>
                    <a:gd name="T24" fmla="*/ 1080 w 1181"/>
                    <a:gd name="T25" fmla="*/ 442 h 1165"/>
                    <a:gd name="T26" fmla="*/ 1094 w 1181"/>
                    <a:gd name="T27" fmla="*/ 566 h 1165"/>
                    <a:gd name="T28" fmla="*/ 882 w 1181"/>
                    <a:gd name="T29" fmla="*/ 570 h 1165"/>
                    <a:gd name="T30" fmla="*/ 551 w 1181"/>
                    <a:gd name="T31" fmla="*/ 238 h 1165"/>
                    <a:gd name="T32" fmla="*/ 218 w 1181"/>
                    <a:gd name="T33" fmla="*/ 568 h 1165"/>
                    <a:gd name="T34" fmla="*/ 550 w 1181"/>
                    <a:gd name="T35" fmla="*/ 901 h 1165"/>
                    <a:gd name="T36" fmla="*/ 882 w 1181"/>
                    <a:gd name="T37" fmla="*/ 5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1" h="1165">
                      <a:moveTo>
                        <a:pt x="1094" y="566"/>
                      </a:moveTo>
                      <a:cubicBezTo>
                        <a:pt x="1096" y="668"/>
                        <a:pt x="1069" y="758"/>
                        <a:pt x="1021" y="841"/>
                      </a:cubicBezTo>
                      <a:cubicBezTo>
                        <a:pt x="1013" y="855"/>
                        <a:pt x="1015" y="862"/>
                        <a:pt x="1027" y="871"/>
                      </a:cubicBezTo>
                      <a:cubicBezTo>
                        <a:pt x="1071" y="906"/>
                        <a:pt x="1113" y="943"/>
                        <a:pt x="1156" y="979"/>
                      </a:cubicBezTo>
                      <a:cubicBezTo>
                        <a:pt x="1178" y="998"/>
                        <a:pt x="1181" y="1012"/>
                        <a:pt x="1162" y="1034"/>
                      </a:cubicBezTo>
                      <a:cubicBezTo>
                        <a:pt x="1133" y="1071"/>
                        <a:pt x="1102" y="1107"/>
                        <a:pt x="1071" y="1143"/>
                      </a:cubicBezTo>
                      <a:cubicBezTo>
                        <a:pt x="1056" y="1162"/>
                        <a:pt x="1042" y="1162"/>
                        <a:pt x="1020" y="1145"/>
                      </a:cubicBezTo>
                      <a:cubicBezTo>
                        <a:pt x="976" y="1109"/>
                        <a:pt x="932" y="1072"/>
                        <a:pt x="888" y="1035"/>
                      </a:cubicBezTo>
                      <a:cubicBezTo>
                        <a:pt x="864" y="1014"/>
                        <a:pt x="864" y="1014"/>
                        <a:pt x="836" y="1031"/>
                      </a:cubicBezTo>
                      <a:cubicBezTo>
                        <a:pt x="620" y="1165"/>
                        <a:pt x="339" y="1131"/>
                        <a:pt x="162" y="949"/>
                      </a:cubicBezTo>
                      <a:cubicBezTo>
                        <a:pt x="53" y="837"/>
                        <a:pt x="0" y="701"/>
                        <a:pt x="6" y="545"/>
                      </a:cubicBezTo>
                      <a:cubicBezTo>
                        <a:pt x="16" y="281"/>
                        <a:pt x="227" y="57"/>
                        <a:pt x="488" y="29"/>
                      </a:cubicBezTo>
                      <a:cubicBezTo>
                        <a:pt x="764" y="0"/>
                        <a:pt x="1014" y="174"/>
                        <a:pt x="1080" y="442"/>
                      </a:cubicBezTo>
                      <a:cubicBezTo>
                        <a:pt x="1090" y="484"/>
                        <a:pt x="1096" y="527"/>
                        <a:pt x="1094" y="566"/>
                      </a:cubicBezTo>
                      <a:close/>
                      <a:moveTo>
                        <a:pt x="882" y="570"/>
                      </a:moveTo>
                      <a:cubicBezTo>
                        <a:pt x="885" y="398"/>
                        <a:pt x="747" y="238"/>
                        <a:pt x="551" y="238"/>
                      </a:cubicBezTo>
                      <a:cubicBezTo>
                        <a:pt x="362" y="239"/>
                        <a:pt x="221" y="383"/>
                        <a:pt x="218" y="568"/>
                      </a:cubicBezTo>
                      <a:cubicBezTo>
                        <a:pt x="216" y="750"/>
                        <a:pt x="367" y="900"/>
                        <a:pt x="550" y="901"/>
                      </a:cubicBezTo>
                      <a:cubicBezTo>
                        <a:pt x="733" y="901"/>
                        <a:pt x="882" y="753"/>
                        <a:pt x="882" y="5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6"/>
                <p:cNvSpPr>
                  <a:spLocks noEditPoints="1"/>
                </p:cNvSpPr>
                <p:nvPr/>
              </p:nvSpPr>
              <p:spPr bwMode="auto">
                <a:xfrm>
                  <a:off x="8512" y="2446"/>
                  <a:ext cx="363" cy="356"/>
                </a:xfrm>
                <a:custGeom>
                  <a:avLst/>
                  <a:gdLst>
                    <a:gd name="T0" fmla="*/ 408 w 912"/>
                    <a:gd name="T1" fmla="*/ 0 h 894"/>
                    <a:gd name="T2" fmla="*/ 867 w 912"/>
                    <a:gd name="T3" fmla="*/ 371 h 894"/>
                    <a:gd name="T4" fmla="*/ 810 w 912"/>
                    <a:gd name="T5" fmla="*/ 631 h 894"/>
                    <a:gd name="T6" fmla="*/ 815 w 912"/>
                    <a:gd name="T7" fmla="*/ 663 h 894"/>
                    <a:gd name="T8" fmla="*/ 893 w 912"/>
                    <a:gd name="T9" fmla="*/ 731 h 894"/>
                    <a:gd name="T10" fmla="*/ 897 w 912"/>
                    <a:gd name="T11" fmla="*/ 776 h 894"/>
                    <a:gd name="T12" fmla="*/ 828 w 912"/>
                    <a:gd name="T13" fmla="*/ 854 h 894"/>
                    <a:gd name="T14" fmla="*/ 785 w 912"/>
                    <a:gd name="T15" fmla="*/ 857 h 894"/>
                    <a:gd name="T16" fmla="*/ 698 w 912"/>
                    <a:gd name="T17" fmla="*/ 781 h 894"/>
                    <a:gd name="T18" fmla="*/ 660 w 912"/>
                    <a:gd name="T19" fmla="*/ 777 h 894"/>
                    <a:gd name="T20" fmla="*/ 85 w 912"/>
                    <a:gd name="T21" fmla="*/ 616 h 894"/>
                    <a:gd name="T22" fmla="*/ 141 w 912"/>
                    <a:gd name="T23" fmla="*/ 139 h 894"/>
                    <a:gd name="T24" fmla="*/ 408 w 912"/>
                    <a:gd name="T25" fmla="*/ 0 h 894"/>
                    <a:gd name="T26" fmla="*/ 451 w 912"/>
                    <a:gd name="T27" fmla="*/ 654 h 894"/>
                    <a:gd name="T28" fmla="*/ 691 w 912"/>
                    <a:gd name="T29" fmla="*/ 417 h 894"/>
                    <a:gd name="T30" fmla="*/ 454 w 912"/>
                    <a:gd name="T31" fmla="*/ 180 h 894"/>
                    <a:gd name="T32" fmla="*/ 214 w 912"/>
                    <a:gd name="T33" fmla="*/ 415 h 894"/>
                    <a:gd name="T34" fmla="*/ 451 w 912"/>
                    <a:gd name="T35" fmla="*/ 65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2" h="894">
                      <a:moveTo>
                        <a:pt x="408" y="0"/>
                      </a:moveTo>
                      <a:cubicBezTo>
                        <a:pt x="666" y="1"/>
                        <a:pt x="843" y="160"/>
                        <a:pt x="867" y="371"/>
                      </a:cubicBezTo>
                      <a:cubicBezTo>
                        <a:pt x="878" y="464"/>
                        <a:pt x="858" y="551"/>
                        <a:pt x="810" y="631"/>
                      </a:cubicBezTo>
                      <a:cubicBezTo>
                        <a:pt x="802" y="645"/>
                        <a:pt x="802" y="653"/>
                        <a:pt x="815" y="663"/>
                      </a:cubicBezTo>
                      <a:cubicBezTo>
                        <a:pt x="842" y="685"/>
                        <a:pt x="868" y="708"/>
                        <a:pt x="893" y="731"/>
                      </a:cubicBezTo>
                      <a:cubicBezTo>
                        <a:pt x="911" y="747"/>
                        <a:pt x="912" y="758"/>
                        <a:pt x="897" y="776"/>
                      </a:cubicBezTo>
                      <a:cubicBezTo>
                        <a:pt x="874" y="802"/>
                        <a:pt x="851" y="828"/>
                        <a:pt x="828" y="854"/>
                      </a:cubicBezTo>
                      <a:cubicBezTo>
                        <a:pt x="813" y="871"/>
                        <a:pt x="803" y="872"/>
                        <a:pt x="785" y="857"/>
                      </a:cubicBezTo>
                      <a:cubicBezTo>
                        <a:pt x="755" y="832"/>
                        <a:pt x="726" y="807"/>
                        <a:pt x="698" y="781"/>
                      </a:cubicBezTo>
                      <a:cubicBezTo>
                        <a:pt x="686" y="770"/>
                        <a:pt x="675" y="769"/>
                        <a:pt x="660" y="777"/>
                      </a:cubicBezTo>
                      <a:cubicBezTo>
                        <a:pt x="451" y="894"/>
                        <a:pt x="204" y="824"/>
                        <a:pt x="85" y="616"/>
                      </a:cubicBezTo>
                      <a:cubicBezTo>
                        <a:pt x="0" y="467"/>
                        <a:pt x="24" y="264"/>
                        <a:pt x="141" y="139"/>
                      </a:cubicBezTo>
                      <a:cubicBezTo>
                        <a:pt x="226" y="48"/>
                        <a:pt x="330" y="1"/>
                        <a:pt x="408" y="0"/>
                      </a:cubicBezTo>
                      <a:close/>
                      <a:moveTo>
                        <a:pt x="451" y="654"/>
                      </a:moveTo>
                      <a:cubicBezTo>
                        <a:pt x="584" y="654"/>
                        <a:pt x="691" y="549"/>
                        <a:pt x="691" y="417"/>
                      </a:cubicBezTo>
                      <a:cubicBezTo>
                        <a:pt x="691" y="286"/>
                        <a:pt x="586" y="180"/>
                        <a:pt x="454" y="180"/>
                      </a:cubicBezTo>
                      <a:cubicBezTo>
                        <a:pt x="321" y="179"/>
                        <a:pt x="214" y="284"/>
                        <a:pt x="214" y="415"/>
                      </a:cubicBezTo>
                      <a:cubicBezTo>
                        <a:pt x="213" y="548"/>
                        <a:pt x="318" y="654"/>
                        <a:pt x="451" y="6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7"/>
                <p:cNvSpPr>
                  <a:spLocks/>
                </p:cNvSpPr>
                <p:nvPr/>
              </p:nvSpPr>
              <p:spPr bwMode="auto">
                <a:xfrm>
                  <a:off x="9154" y="2446"/>
                  <a:ext cx="247" cy="334"/>
                </a:xfrm>
                <a:custGeom>
                  <a:avLst/>
                  <a:gdLst>
                    <a:gd name="T0" fmla="*/ 0 w 621"/>
                    <a:gd name="T1" fmla="*/ 416 h 838"/>
                    <a:gd name="T2" fmla="*/ 0 w 621"/>
                    <a:gd name="T3" fmla="*/ 47 h 838"/>
                    <a:gd name="T4" fmla="*/ 48 w 621"/>
                    <a:gd name="T5" fmla="*/ 0 h 838"/>
                    <a:gd name="T6" fmla="*/ 139 w 621"/>
                    <a:gd name="T7" fmla="*/ 0 h 838"/>
                    <a:gd name="T8" fmla="*/ 183 w 621"/>
                    <a:gd name="T9" fmla="*/ 44 h 838"/>
                    <a:gd name="T10" fmla="*/ 183 w 621"/>
                    <a:gd name="T11" fmla="*/ 382 h 838"/>
                    <a:gd name="T12" fmla="*/ 189 w 621"/>
                    <a:gd name="T13" fmla="*/ 410 h 838"/>
                    <a:gd name="T14" fmla="*/ 212 w 621"/>
                    <a:gd name="T15" fmla="*/ 393 h 838"/>
                    <a:gd name="T16" fmla="*/ 357 w 621"/>
                    <a:gd name="T17" fmla="*/ 240 h 838"/>
                    <a:gd name="T18" fmla="*/ 413 w 621"/>
                    <a:gd name="T19" fmla="*/ 216 h 838"/>
                    <a:gd name="T20" fmla="*/ 559 w 621"/>
                    <a:gd name="T21" fmla="*/ 216 h 838"/>
                    <a:gd name="T22" fmla="*/ 584 w 621"/>
                    <a:gd name="T23" fmla="*/ 225 h 838"/>
                    <a:gd name="T24" fmla="*/ 572 w 621"/>
                    <a:gd name="T25" fmla="*/ 247 h 838"/>
                    <a:gd name="T26" fmla="*/ 417 w 621"/>
                    <a:gd name="T27" fmla="*/ 407 h 838"/>
                    <a:gd name="T28" fmla="*/ 409 w 621"/>
                    <a:gd name="T29" fmla="*/ 472 h 838"/>
                    <a:gd name="T30" fmla="*/ 602 w 621"/>
                    <a:gd name="T31" fmla="*/ 791 h 838"/>
                    <a:gd name="T32" fmla="*/ 612 w 621"/>
                    <a:gd name="T33" fmla="*/ 825 h 838"/>
                    <a:gd name="T34" fmla="*/ 579 w 621"/>
                    <a:gd name="T35" fmla="*/ 833 h 838"/>
                    <a:gd name="T36" fmla="*/ 453 w 621"/>
                    <a:gd name="T37" fmla="*/ 833 h 838"/>
                    <a:gd name="T38" fmla="*/ 395 w 621"/>
                    <a:gd name="T39" fmla="*/ 801 h 838"/>
                    <a:gd name="T40" fmla="*/ 267 w 621"/>
                    <a:gd name="T41" fmla="*/ 586 h 838"/>
                    <a:gd name="T42" fmla="*/ 244 w 621"/>
                    <a:gd name="T43" fmla="*/ 582 h 838"/>
                    <a:gd name="T44" fmla="*/ 239 w 621"/>
                    <a:gd name="T45" fmla="*/ 586 h 838"/>
                    <a:gd name="T46" fmla="*/ 180 w 621"/>
                    <a:gd name="T47" fmla="*/ 714 h 838"/>
                    <a:gd name="T48" fmla="*/ 180 w 621"/>
                    <a:gd name="T49" fmla="*/ 798 h 838"/>
                    <a:gd name="T50" fmla="*/ 145 w 621"/>
                    <a:gd name="T51" fmla="*/ 833 h 838"/>
                    <a:gd name="T52" fmla="*/ 42 w 621"/>
                    <a:gd name="T53" fmla="*/ 833 h 838"/>
                    <a:gd name="T54" fmla="*/ 1 w 621"/>
                    <a:gd name="T55" fmla="*/ 791 h 838"/>
                    <a:gd name="T56" fmla="*/ 0 w 621"/>
                    <a:gd name="T57" fmla="*/ 416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38">
                      <a:moveTo>
                        <a:pt x="0" y="416"/>
                      </a:moveTo>
                      <a:cubicBezTo>
                        <a:pt x="0" y="293"/>
                        <a:pt x="0" y="170"/>
                        <a:pt x="0" y="47"/>
                      </a:cubicBezTo>
                      <a:cubicBezTo>
                        <a:pt x="1" y="8"/>
                        <a:pt x="8" y="0"/>
                        <a:pt x="48" y="0"/>
                      </a:cubicBezTo>
                      <a:cubicBezTo>
                        <a:pt x="79" y="0"/>
                        <a:pt x="109" y="0"/>
                        <a:pt x="139" y="0"/>
                      </a:cubicBezTo>
                      <a:cubicBezTo>
                        <a:pt x="173" y="1"/>
                        <a:pt x="183" y="10"/>
                        <a:pt x="183" y="44"/>
                      </a:cubicBezTo>
                      <a:cubicBezTo>
                        <a:pt x="183" y="156"/>
                        <a:pt x="183" y="269"/>
                        <a:pt x="183" y="382"/>
                      </a:cubicBezTo>
                      <a:cubicBezTo>
                        <a:pt x="183" y="392"/>
                        <a:pt x="178" y="406"/>
                        <a:pt x="189" y="410"/>
                      </a:cubicBezTo>
                      <a:cubicBezTo>
                        <a:pt x="200" y="414"/>
                        <a:pt x="205" y="400"/>
                        <a:pt x="212" y="393"/>
                      </a:cubicBezTo>
                      <a:cubicBezTo>
                        <a:pt x="260" y="342"/>
                        <a:pt x="308" y="291"/>
                        <a:pt x="357" y="240"/>
                      </a:cubicBezTo>
                      <a:cubicBezTo>
                        <a:pt x="372" y="224"/>
                        <a:pt x="391" y="216"/>
                        <a:pt x="413" y="216"/>
                      </a:cubicBezTo>
                      <a:cubicBezTo>
                        <a:pt x="462" y="216"/>
                        <a:pt x="510" y="216"/>
                        <a:pt x="559" y="216"/>
                      </a:cubicBezTo>
                      <a:cubicBezTo>
                        <a:pt x="568" y="216"/>
                        <a:pt x="580" y="215"/>
                        <a:pt x="584" y="225"/>
                      </a:cubicBezTo>
                      <a:cubicBezTo>
                        <a:pt x="587" y="235"/>
                        <a:pt x="578" y="241"/>
                        <a:pt x="572" y="247"/>
                      </a:cubicBezTo>
                      <a:cubicBezTo>
                        <a:pt x="520" y="301"/>
                        <a:pt x="468" y="354"/>
                        <a:pt x="417" y="407"/>
                      </a:cubicBezTo>
                      <a:cubicBezTo>
                        <a:pt x="394" y="431"/>
                        <a:pt x="392" y="444"/>
                        <a:pt x="409" y="472"/>
                      </a:cubicBezTo>
                      <a:cubicBezTo>
                        <a:pt x="473" y="578"/>
                        <a:pt x="538" y="684"/>
                        <a:pt x="602" y="791"/>
                      </a:cubicBezTo>
                      <a:cubicBezTo>
                        <a:pt x="608" y="801"/>
                        <a:pt x="621" y="812"/>
                        <a:pt x="612" y="825"/>
                      </a:cubicBezTo>
                      <a:cubicBezTo>
                        <a:pt x="605" y="838"/>
                        <a:pt x="590" y="833"/>
                        <a:pt x="579" y="833"/>
                      </a:cubicBezTo>
                      <a:cubicBezTo>
                        <a:pt x="537" y="833"/>
                        <a:pt x="495" y="833"/>
                        <a:pt x="453" y="833"/>
                      </a:cubicBezTo>
                      <a:cubicBezTo>
                        <a:pt x="427" y="834"/>
                        <a:pt x="408" y="824"/>
                        <a:pt x="395" y="801"/>
                      </a:cubicBezTo>
                      <a:cubicBezTo>
                        <a:pt x="353" y="729"/>
                        <a:pt x="309" y="658"/>
                        <a:pt x="267" y="586"/>
                      </a:cubicBezTo>
                      <a:cubicBezTo>
                        <a:pt x="260" y="574"/>
                        <a:pt x="254" y="570"/>
                        <a:pt x="244" y="582"/>
                      </a:cubicBezTo>
                      <a:cubicBezTo>
                        <a:pt x="243" y="584"/>
                        <a:pt x="241" y="585"/>
                        <a:pt x="239" y="586"/>
                      </a:cubicBezTo>
                      <a:cubicBezTo>
                        <a:pt x="195" y="618"/>
                        <a:pt x="173" y="659"/>
                        <a:pt x="180" y="714"/>
                      </a:cubicBezTo>
                      <a:cubicBezTo>
                        <a:pt x="183" y="742"/>
                        <a:pt x="180" y="770"/>
                        <a:pt x="180" y="798"/>
                      </a:cubicBezTo>
                      <a:cubicBezTo>
                        <a:pt x="180" y="824"/>
                        <a:pt x="172" y="833"/>
                        <a:pt x="145" y="833"/>
                      </a:cubicBezTo>
                      <a:cubicBezTo>
                        <a:pt x="111" y="833"/>
                        <a:pt x="76" y="833"/>
                        <a:pt x="42" y="833"/>
                      </a:cubicBezTo>
                      <a:cubicBezTo>
                        <a:pt x="11" y="833"/>
                        <a:pt x="1" y="823"/>
                        <a:pt x="1" y="791"/>
                      </a:cubicBezTo>
                      <a:cubicBezTo>
                        <a:pt x="0" y="666"/>
                        <a:pt x="0" y="541"/>
                        <a:pt x="0"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8"/>
                <p:cNvSpPr>
                  <a:spLocks/>
                </p:cNvSpPr>
                <p:nvPr/>
              </p:nvSpPr>
              <p:spPr bwMode="auto">
                <a:xfrm>
                  <a:off x="8908" y="2446"/>
                  <a:ext cx="74" cy="332"/>
                </a:xfrm>
                <a:custGeom>
                  <a:avLst/>
                  <a:gdLst>
                    <a:gd name="T0" fmla="*/ 187 w 187"/>
                    <a:gd name="T1" fmla="*/ 416 h 833"/>
                    <a:gd name="T2" fmla="*/ 187 w 187"/>
                    <a:gd name="T3" fmla="*/ 785 h 833"/>
                    <a:gd name="T4" fmla="*/ 138 w 187"/>
                    <a:gd name="T5" fmla="*/ 833 h 833"/>
                    <a:gd name="T6" fmla="*/ 39 w 187"/>
                    <a:gd name="T7" fmla="*/ 833 h 833"/>
                    <a:gd name="T8" fmla="*/ 0 w 187"/>
                    <a:gd name="T9" fmla="*/ 797 h 833"/>
                    <a:gd name="T10" fmla="*/ 0 w 187"/>
                    <a:gd name="T11" fmla="*/ 776 h 833"/>
                    <a:gd name="T12" fmla="*/ 0 w 187"/>
                    <a:gd name="T13" fmla="*/ 57 h 833"/>
                    <a:gd name="T14" fmla="*/ 2 w 187"/>
                    <a:gd name="T15" fmla="*/ 29 h 833"/>
                    <a:gd name="T16" fmla="*/ 33 w 187"/>
                    <a:gd name="T17" fmla="*/ 1 h 833"/>
                    <a:gd name="T18" fmla="*/ 153 w 187"/>
                    <a:gd name="T19" fmla="*/ 1 h 833"/>
                    <a:gd name="T20" fmla="*/ 187 w 187"/>
                    <a:gd name="T21" fmla="*/ 41 h 833"/>
                    <a:gd name="T22" fmla="*/ 187 w 187"/>
                    <a:gd name="T23" fmla="*/ 41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833">
                      <a:moveTo>
                        <a:pt x="187" y="416"/>
                      </a:moveTo>
                      <a:cubicBezTo>
                        <a:pt x="187" y="539"/>
                        <a:pt x="187" y="662"/>
                        <a:pt x="187" y="785"/>
                      </a:cubicBezTo>
                      <a:cubicBezTo>
                        <a:pt x="187" y="826"/>
                        <a:pt x="179" y="833"/>
                        <a:pt x="138" y="833"/>
                      </a:cubicBezTo>
                      <a:cubicBezTo>
                        <a:pt x="105" y="833"/>
                        <a:pt x="72" y="833"/>
                        <a:pt x="39" y="833"/>
                      </a:cubicBezTo>
                      <a:cubicBezTo>
                        <a:pt x="12" y="833"/>
                        <a:pt x="2" y="823"/>
                        <a:pt x="0" y="797"/>
                      </a:cubicBezTo>
                      <a:cubicBezTo>
                        <a:pt x="0" y="790"/>
                        <a:pt x="0" y="783"/>
                        <a:pt x="0" y="776"/>
                      </a:cubicBezTo>
                      <a:cubicBezTo>
                        <a:pt x="0" y="536"/>
                        <a:pt x="0" y="297"/>
                        <a:pt x="0" y="57"/>
                      </a:cubicBezTo>
                      <a:cubicBezTo>
                        <a:pt x="0" y="47"/>
                        <a:pt x="0" y="38"/>
                        <a:pt x="2" y="29"/>
                      </a:cubicBezTo>
                      <a:cubicBezTo>
                        <a:pt x="4" y="11"/>
                        <a:pt x="15" y="1"/>
                        <a:pt x="33" y="1"/>
                      </a:cubicBezTo>
                      <a:cubicBezTo>
                        <a:pt x="73" y="0"/>
                        <a:pt x="113" y="0"/>
                        <a:pt x="153" y="1"/>
                      </a:cubicBezTo>
                      <a:cubicBezTo>
                        <a:pt x="177" y="1"/>
                        <a:pt x="186" y="13"/>
                        <a:pt x="187" y="41"/>
                      </a:cubicBezTo>
                      <a:cubicBezTo>
                        <a:pt x="187" y="166"/>
                        <a:pt x="187" y="291"/>
                        <a:pt x="187"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9"/>
                <p:cNvSpPr>
                  <a:spLocks/>
                </p:cNvSpPr>
                <p:nvPr/>
              </p:nvSpPr>
              <p:spPr bwMode="auto">
                <a:xfrm>
                  <a:off x="9033" y="2532"/>
                  <a:ext cx="73" cy="246"/>
                </a:xfrm>
                <a:custGeom>
                  <a:avLst/>
                  <a:gdLst>
                    <a:gd name="T0" fmla="*/ 0 w 184"/>
                    <a:gd name="T1" fmla="*/ 308 h 618"/>
                    <a:gd name="T2" fmla="*/ 0 w 184"/>
                    <a:gd name="T3" fmla="*/ 44 h 618"/>
                    <a:gd name="T4" fmla="*/ 45 w 184"/>
                    <a:gd name="T5" fmla="*/ 0 h 618"/>
                    <a:gd name="T6" fmla="*/ 144 w 184"/>
                    <a:gd name="T7" fmla="*/ 0 h 618"/>
                    <a:gd name="T8" fmla="*/ 183 w 184"/>
                    <a:gd name="T9" fmla="*/ 36 h 618"/>
                    <a:gd name="T10" fmla="*/ 183 w 184"/>
                    <a:gd name="T11" fmla="*/ 59 h 618"/>
                    <a:gd name="T12" fmla="*/ 183 w 184"/>
                    <a:gd name="T13" fmla="*/ 559 h 618"/>
                    <a:gd name="T14" fmla="*/ 183 w 184"/>
                    <a:gd name="T15" fmla="*/ 576 h 618"/>
                    <a:gd name="T16" fmla="*/ 138 w 184"/>
                    <a:gd name="T17" fmla="*/ 618 h 618"/>
                    <a:gd name="T18" fmla="*/ 37 w 184"/>
                    <a:gd name="T19" fmla="*/ 618 h 618"/>
                    <a:gd name="T20" fmla="*/ 0 w 184"/>
                    <a:gd name="T21" fmla="*/ 581 h 618"/>
                    <a:gd name="T22" fmla="*/ 0 w 184"/>
                    <a:gd name="T23" fmla="*/ 30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618">
                      <a:moveTo>
                        <a:pt x="0" y="308"/>
                      </a:moveTo>
                      <a:cubicBezTo>
                        <a:pt x="0" y="220"/>
                        <a:pt x="0" y="132"/>
                        <a:pt x="0" y="44"/>
                      </a:cubicBezTo>
                      <a:cubicBezTo>
                        <a:pt x="0" y="8"/>
                        <a:pt x="8" y="0"/>
                        <a:pt x="45" y="0"/>
                      </a:cubicBezTo>
                      <a:cubicBezTo>
                        <a:pt x="78" y="0"/>
                        <a:pt x="111" y="0"/>
                        <a:pt x="144" y="0"/>
                      </a:cubicBezTo>
                      <a:cubicBezTo>
                        <a:pt x="171" y="1"/>
                        <a:pt x="180" y="9"/>
                        <a:pt x="183" y="36"/>
                      </a:cubicBezTo>
                      <a:cubicBezTo>
                        <a:pt x="184" y="44"/>
                        <a:pt x="183" y="51"/>
                        <a:pt x="183" y="59"/>
                      </a:cubicBezTo>
                      <a:cubicBezTo>
                        <a:pt x="183" y="226"/>
                        <a:pt x="183" y="392"/>
                        <a:pt x="183" y="559"/>
                      </a:cubicBezTo>
                      <a:cubicBezTo>
                        <a:pt x="183" y="565"/>
                        <a:pt x="184" y="570"/>
                        <a:pt x="183" y="576"/>
                      </a:cubicBezTo>
                      <a:cubicBezTo>
                        <a:pt x="182" y="610"/>
                        <a:pt x="173" y="618"/>
                        <a:pt x="138" y="618"/>
                      </a:cubicBezTo>
                      <a:cubicBezTo>
                        <a:pt x="105" y="618"/>
                        <a:pt x="71" y="618"/>
                        <a:pt x="37" y="618"/>
                      </a:cubicBezTo>
                      <a:cubicBezTo>
                        <a:pt x="10" y="618"/>
                        <a:pt x="1" y="609"/>
                        <a:pt x="0" y="581"/>
                      </a:cubicBezTo>
                      <a:cubicBezTo>
                        <a:pt x="0" y="490"/>
                        <a:pt x="0" y="399"/>
                        <a:pt x="0"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10"/>
                <p:cNvSpPr>
                  <a:spLocks/>
                </p:cNvSpPr>
                <p:nvPr/>
              </p:nvSpPr>
              <p:spPr bwMode="auto">
                <a:xfrm>
                  <a:off x="9033" y="2446"/>
                  <a:ext cx="71" cy="56"/>
                </a:xfrm>
                <a:custGeom>
                  <a:avLst/>
                  <a:gdLst>
                    <a:gd name="T0" fmla="*/ 89 w 177"/>
                    <a:gd name="T1" fmla="*/ 0 h 140"/>
                    <a:gd name="T2" fmla="*/ 148 w 177"/>
                    <a:gd name="T3" fmla="*/ 0 h 140"/>
                    <a:gd name="T4" fmla="*/ 176 w 177"/>
                    <a:gd name="T5" fmla="*/ 28 h 140"/>
                    <a:gd name="T6" fmla="*/ 176 w 177"/>
                    <a:gd name="T7" fmla="*/ 109 h 140"/>
                    <a:gd name="T8" fmla="*/ 152 w 177"/>
                    <a:gd name="T9" fmla="*/ 136 h 140"/>
                    <a:gd name="T10" fmla="*/ 26 w 177"/>
                    <a:gd name="T11" fmla="*/ 137 h 140"/>
                    <a:gd name="T12" fmla="*/ 0 w 177"/>
                    <a:gd name="T13" fmla="*/ 106 h 140"/>
                    <a:gd name="T14" fmla="*/ 1 w 177"/>
                    <a:gd name="T15" fmla="*/ 31 h 140"/>
                    <a:gd name="T16" fmla="*/ 31 w 177"/>
                    <a:gd name="T17" fmla="*/ 1 h 140"/>
                    <a:gd name="T18" fmla="*/ 89 w 177"/>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40">
                      <a:moveTo>
                        <a:pt x="89" y="0"/>
                      </a:moveTo>
                      <a:cubicBezTo>
                        <a:pt x="109" y="0"/>
                        <a:pt x="128" y="0"/>
                        <a:pt x="148" y="0"/>
                      </a:cubicBezTo>
                      <a:cubicBezTo>
                        <a:pt x="166" y="1"/>
                        <a:pt x="176" y="10"/>
                        <a:pt x="176" y="28"/>
                      </a:cubicBezTo>
                      <a:cubicBezTo>
                        <a:pt x="177" y="55"/>
                        <a:pt x="177" y="82"/>
                        <a:pt x="176" y="109"/>
                      </a:cubicBezTo>
                      <a:cubicBezTo>
                        <a:pt x="176" y="125"/>
                        <a:pt x="167" y="135"/>
                        <a:pt x="152" y="136"/>
                      </a:cubicBezTo>
                      <a:cubicBezTo>
                        <a:pt x="110" y="140"/>
                        <a:pt x="68" y="140"/>
                        <a:pt x="26" y="137"/>
                      </a:cubicBezTo>
                      <a:cubicBezTo>
                        <a:pt x="9" y="135"/>
                        <a:pt x="1" y="123"/>
                        <a:pt x="0" y="106"/>
                      </a:cubicBezTo>
                      <a:cubicBezTo>
                        <a:pt x="0" y="81"/>
                        <a:pt x="0" y="56"/>
                        <a:pt x="1" y="31"/>
                      </a:cubicBezTo>
                      <a:cubicBezTo>
                        <a:pt x="1" y="11"/>
                        <a:pt x="10" y="1"/>
                        <a:pt x="31" y="1"/>
                      </a:cubicBezTo>
                      <a:cubicBezTo>
                        <a:pt x="50" y="0"/>
                        <a:pt x="70" y="0"/>
                        <a:pt x="8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11"/>
                <p:cNvSpPr>
                  <a:spLocks/>
                </p:cNvSpPr>
                <p:nvPr/>
              </p:nvSpPr>
              <p:spPr bwMode="auto">
                <a:xfrm>
                  <a:off x="9613" y="2524"/>
                  <a:ext cx="171" cy="172"/>
                </a:xfrm>
                <a:custGeom>
                  <a:avLst/>
                  <a:gdLst>
                    <a:gd name="T0" fmla="*/ 431 w 432"/>
                    <a:gd name="T1" fmla="*/ 217 h 431"/>
                    <a:gd name="T2" fmla="*/ 215 w 432"/>
                    <a:gd name="T3" fmla="*/ 431 h 431"/>
                    <a:gd name="T4" fmla="*/ 1 w 432"/>
                    <a:gd name="T5" fmla="*/ 217 h 431"/>
                    <a:gd name="T6" fmla="*/ 217 w 432"/>
                    <a:gd name="T7" fmla="*/ 1 h 431"/>
                    <a:gd name="T8" fmla="*/ 431 w 432"/>
                    <a:gd name="T9" fmla="*/ 217 h 431"/>
                  </a:gdLst>
                  <a:ahLst/>
                  <a:cxnLst>
                    <a:cxn ang="0">
                      <a:pos x="T0" y="T1"/>
                    </a:cxn>
                    <a:cxn ang="0">
                      <a:pos x="T2" y="T3"/>
                    </a:cxn>
                    <a:cxn ang="0">
                      <a:pos x="T4" y="T5"/>
                    </a:cxn>
                    <a:cxn ang="0">
                      <a:pos x="T6" y="T7"/>
                    </a:cxn>
                    <a:cxn ang="0">
                      <a:pos x="T8" y="T9"/>
                    </a:cxn>
                  </a:cxnLst>
                  <a:rect l="0" t="0" r="r" b="b"/>
                  <a:pathLst>
                    <a:path w="432" h="431">
                      <a:moveTo>
                        <a:pt x="431" y="217"/>
                      </a:moveTo>
                      <a:cubicBezTo>
                        <a:pt x="431" y="336"/>
                        <a:pt x="335" y="431"/>
                        <a:pt x="215" y="431"/>
                      </a:cubicBezTo>
                      <a:cubicBezTo>
                        <a:pt x="98" y="431"/>
                        <a:pt x="0" y="333"/>
                        <a:pt x="1" y="217"/>
                      </a:cubicBezTo>
                      <a:cubicBezTo>
                        <a:pt x="1" y="98"/>
                        <a:pt x="99" y="1"/>
                        <a:pt x="217" y="1"/>
                      </a:cubicBezTo>
                      <a:cubicBezTo>
                        <a:pt x="334" y="0"/>
                        <a:pt x="432" y="98"/>
                        <a:pt x="4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12"/>
                <p:cNvSpPr>
                  <a:spLocks noEditPoints="1"/>
                </p:cNvSpPr>
                <p:nvPr/>
              </p:nvSpPr>
              <p:spPr bwMode="auto">
                <a:xfrm>
                  <a:off x="9951" y="2413"/>
                  <a:ext cx="70" cy="70"/>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12 h 176"/>
                    <a:gd name="T12" fmla="*/ 12 w 176"/>
                    <a:gd name="T13" fmla="*/ 88 h 176"/>
                    <a:gd name="T14" fmla="*/ 88 w 176"/>
                    <a:gd name="T15" fmla="*/ 164 h 176"/>
                    <a:gd name="T16" fmla="*/ 164 w 176"/>
                    <a:gd name="T17" fmla="*/ 88 h 176"/>
                    <a:gd name="T18" fmla="*/ 88 w 176"/>
                    <a:gd name="T1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7"/>
                        <a:pt x="0" y="88"/>
                      </a:cubicBezTo>
                      <a:cubicBezTo>
                        <a:pt x="0" y="40"/>
                        <a:pt x="40" y="0"/>
                        <a:pt x="88" y="0"/>
                      </a:cubicBezTo>
                      <a:cubicBezTo>
                        <a:pt x="137" y="0"/>
                        <a:pt x="176" y="40"/>
                        <a:pt x="176" y="88"/>
                      </a:cubicBezTo>
                      <a:cubicBezTo>
                        <a:pt x="176" y="137"/>
                        <a:pt x="137" y="176"/>
                        <a:pt x="88" y="176"/>
                      </a:cubicBezTo>
                      <a:close/>
                      <a:moveTo>
                        <a:pt x="88" y="12"/>
                      </a:moveTo>
                      <a:cubicBezTo>
                        <a:pt x="46" y="12"/>
                        <a:pt x="12" y="46"/>
                        <a:pt x="12" y="88"/>
                      </a:cubicBezTo>
                      <a:cubicBezTo>
                        <a:pt x="12" y="130"/>
                        <a:pt x="46" y="164"/>
                        <a:pt x="88" y="164"/>
                      </a:cubicBezTo>
                      <a:cubicBezTo>
                        <a:pt x="130" y="164"/>
                        <a:pt x="164" y="130"/>
                        <a:pt x="164" y="88"/>
                      </a:cubicBezTo>
                      <a:cubicBezTo>
                        <a:pt x="164" y="46"/>
                        <a:pt x="130" y="12"/>
                        <a:pt x="8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13"/>
                <p:cNvSpPr>
                  <a:spLocks noEditPoints="1"/>
                </p:cNvSpPr>
                <p:nvPr/>
              </p:nvSpPr>
              <p:spPr bwMode="auto">
                <a:xfrm>
                  <a:off x="9978" y="2434"/>
                  <a:ext cx="18" cy="28"/>
                </a:xfrm>
                <a:custGeom>
                  <a:avLst/>
                  <a:gdLst>
                    <a:gd name="T0" fmla="*/ 0 w 45"/>
                    <a:gd name="T1" fmla="*/ 2 h 70"/>
                    <a:gd name="T2" fmla="*/ 17 w 45"/>
                    <a:gd name="T3" fmla="*/ 0 h 70"/>
                    <a:gd name="T4" fmla="*/ 37 w 45"/>
                    <a:gd name="T5" fmla="*/ 6 h 70"/>
                    <a:gd name="T6" fmla="*/ 43 w 45"/>
                    <a:gd name="T7" fmla="*/ 19 h 70"/>
                    <a:gd name="T8" fmla="*/ 29 w 45"/>
                    <a:gd name="T9" fmla="*/ 37 h 70"/>
                    <a:gd name="T10" fmla="*/ 29 w 45"/>
                    <a:gd name="T11" fmla="*/ 37 h 70"/>
                    <a:gd name="T12" fmla="*/ 40 w 45"/>
                    <a:gd name="T13" fmla="*/ 51 h 70"/>
                    <a:gd name="T14" fmla="*/ 45 w 45"/>
                    <a:gd name="T15" fmla="*/ 70 h 70"/>
                    <a:gd name="T16" fmla="*/ 36 w 45"/>
                    <a:gd name="T17" fmla="*/ 70 h 70"/>
                    <a:gd name="T18" fmla="*/ 31 w 45"/>
                    <a:gd name="T19" fmla="*/ 54 h 70"/>
                    <a:gd name="T20" fmla="*/ 17 w 45"/>
                    <a:gd name="T21" fmla="*/ 40 h 70"/>
                    <a:gd name="T22" fmla="*/ 9 w 45"/>
                    <a:gd name="T23" fmla="*/ 40 h 70"/>
                    <a:gd name="T24" fmla="*/ 9 w 45"/>
                    <a:gd name="T25" fmla="*/ 70 h 70"/>
                    <a:gd name="T26" fmla="*/ 0 w 45"/>
                    <a:gd name="T27" fmla="*/ 70 h 70"/>
                    <a:gd name="T28" fmla="*/ 0 w 45"/>
                    <a:gd name="T29" fmla="*/ 2 h 70"/>
                    <a:gd name="T30" fmla="*/ 9 w 45"/>
                    <a:gd name="T31" fmla="*/ 33 h 70"/>
                    <a:gd name="T32" fmla="*/ 18 w 45"/>
                    <a:gd name="T33" fmla="*/ 33 h 70"/>
                    <a:gd name="T34" fmla="*/ 34 w 45"/>
                    <a:gd name="T35" fmla="*/ 20 h 70"/>
                    <a:gd name="T36" fmla="*/ 18 w 45"/>
                    <a:gd name="T37" fmla="*/ 7 h 70"/>
                    <a:gd name="T38" fmla="*/ 9 w 45"/>
                    <a:gd name="T39" fmla="*/ 8 h 70"/>
                    <a:gd name="T40" fmla="*/ 9 w 45"/>
                    <a:gd name="T41"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70">
                      <a:moveTo>
                        <a:pt x="0" y="2"/>
                      </a:moveTo>
                      <a:cubicBezTo>
                        <a:pt x="4" y="1"/>
                        <a:pt x="11" y="0"/>
                        <a:pt x="17" y="0"/>
                      </a:cubicBezTo>
                      <a:cubicBezTo>
                        <a:pt x="27" y="0"/>
                        <a:pt x="33" y="2"/>
                        <a:pt x="37" y="6"/>
                      </a:cubicBezTo>
                      <a:cubicBezTo>
                        <a:pt x="41" y="9"/>
                        <a:pt x="43" y="14"/>
                        <a:pt x="43" y="19"/>
                      </a:cubicBezTo>
                      <a:cubicBezTo>
                        <a:pt x="43" y="28"/>
                        <a:pt x="37" y="34"/>
                        <a:pt x="29" y="37"/>
                      </a:cubicBezTo>
                      <a:cubicBezTo>
                        <a:pt x="29" y="37"/>
                        <a:pt x="29" y="37"/>
                        <a:pt x="29" y="37"/>
                      </a:cubicBezTo>
                      <a:cubicBezTo>
                        <a:pt x="35" y="39"/>
                        <a:pt x="38" y="44"/>
                        <a:pt x="40" y="51"/>
                      </a:cubicBezTo>
                      <a:cubicBezTo>
                        <a:pt x="42" y="61"/>
                        <a:pt x="44" y="68"/>
                        <a:pt x="45" y="70"/>
                      </a:cubicBezTo>
                      <a:cubicBezTo>
                        <a:pt x="36" y="70"/>
                        <a:pt x="36" y="70"/>
                        <a:pt x="36" y="70"/>
                      </a:cubicBezTo>
                      <a:cubicBezTo>
                        <a:pt x="35" y="68"/>
                        <a:pt x="33" y="62"/>
                        <a:pt x="31" y="54"/>
                      </a:cubicBezTo>
                      <a:cubicBezTo>
                        <a:pt x="29" y="44"/>
                        <a:pt x="25" y="40"/>
                        <a:pt x="17" y="40"/>
                      </a:cubicBezTo>
                      <a:cubicBezTo>
                        <a:pt x="9" y="40"/>
                        <a:pt x="9" y="40"/>
                        <a:pt x="9" y="40"/>
                      </a:cubicBezTo>
                      <a:cubicBezTo>
                        <a:pt x="9" y="70"/>
                        <a:pt x="9" y="70"/>
                        <a:pt x="9" y="70"/>
                      </a:cubicBezTo>
                      <a:cubicBezTo>
                        <a:pt x="0" y="70"/>
                        <a:pt x="0" y="70"/>
                        <a:pt x="0" y="70"/>
                      </a:cubicBezTo>
                      <a:lnTo>
                        <a:pt x="0" y="2"/>
                      </a:lnTo>
                      <a:close/>
                      <a:moveTo>
                        <a:pt x="9" y="33"/>
                      </a:moveTo>
                      <a:cubicBezTo>
                        <a:pt x="18" y="33"/>
                        <a:pt x="18" y="33"/>
                        <a:pt x="18" y="33"/>
                      </a:cubicBezTo>
                      <a:cubicBezTo>
                        <a:pt x="27" y="33"/>
                        <a:pt x="34" y="28"/>
                        <a:pt x="34" y="20"/>
                      </a:cubicBezTo>
                      <a:cubicBezTo>
                        <a:pt x="34" y="11"/>
                        <a:pt x="27" y="7"/>
                        <a:pt x="18" y="7"/>
                      </a:cubicBezTo>
                      <a:cubicBezTo>
                        <a:pt x="13" y="7"/>
                        <a:pt x="10" y="7"/>
                        <a:pt x="9" y="8"/>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9" name="Group 28"/>
              <p:cNvGrpSpPr/>
              <p:nvPr/>
            </p:nvGrpSpPr>
            <p:grpSpPr>
              <a:xfrm>
                <a:off x="13349609" y="2182228"/>
                <a:ext cx="590932" cy="693504"/>
                <a:chOff x="13349609" y="2182228"/>
                <a:chExt cx="590932" cy="693504"/>
              </a:xfrm>
            </p:grpSpPr>
            <p:sp>
              <p:nvSpPr>
                <p:cNvPr id="30" name="TextBox 29"/>
                <p:cNvSpPr txBox="1"/>
                <p:nvPr/>
              </p:nvSpPr>
              <p:spPr>
                <a:xfrm>
                  <a:off x="13349609" y="2641744"/>
                  <a:ext cx="590932" cy="233988"/>
                </a:xfrm>
                <a:prstGeom prst="rect">
                  <a:avLst/>
                </a:prstGeom>
                <a:noFill/>
              </p:spPr>
              <p:txBody>
                <a:bodyPr wrap="none" rtlCol="0">
                  <a:spAutoFit/>
                </a:bodyPr>
                <a:lstStyle/>
                <a:p>
                  <a:pPr marL="0" marR="0" lvl="0" indent="0" algn="ctr" defTabSz="108843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Segoe UI"/>
                      <a:ea typeface="+mn-ea"/>
                      <a:cs typeface="+mn-cs"/>
                    </a:rPr>
                    <a:t>PowerBI</a:t>
                  </a:r>
                </a:p>
              </p:txBody>
            </p:sp>
            <p:grpSp>
              <p:nvGrpSpPr>
                <p:cNvPr id="31" name="Group 4"/>
                <p:cNvGrpSpPr>
                  <a:grpSpLocks noChangeAspect="1"/>
                </p:cNvGrpSpPr>
                <p:nvPr/>
              </p:nvGrpSpPr>
              <p:grpSpPr bwMode="auto">
                <a:xfrm>
                  <a:off x="13427754" y="2182228"/>
                  <a:ext cx="434641" cy="460088"/>
                  <a:chOff x="3" y="-13"/>
                  <a:chExt cx="1281" cy="1356"/>
                </a:xfrm>
              </p:grpSpPr>
              <p:sp>
                <p:nvSpPr>
                  <p:cNvPr id="32" name="Freeform 31"/>
                  <p:cNvSpPr>
                    <a:spLocks/>
                  </p:cNvSpPr>
                  <p:nvPr/>
                </p:nvSpPr>
                <p:spPr bwMode="auto">
                  <a:xfrm>
                    <a:off x="37" y="-13"/>
                    <a:ext cx="1247" cy="1242"/>
                  </a:xfrm>
                  <a:custGeom>
                    <a:avLst/>
                    <a:gdLst>
                      <a:gd name="T0" fmla="*/ 524 w 525"/>
                      <a:gd name="T1" fmla="*/ 320 h 523"/>
                      <a:gd name="T2" fmla="*/ 524 w 525"/>
                      <a:gd name="T3" fmla="*/ 452 h 523"/>
                      <a:gd name="T4" fmla="*/ 475 w 525"/>
                      <a:gd name="T5" fmla="*/ 518 h 523"/>
                      <a:gd name="T6" fmla="*/ 399 w 525"/>
                      <a:gd name="T7" fmla="*/ 498 h 523"/>
                      <a:gd name="T8" fmla="*/ 396 w 525"/>
                      <a:gd name="T9" fmla="*/ 480 h 523"/>
                      <a:gd name="T10" fmla="*/ 413 w 525"/>
                      <a:gd name="T11" fmla="*/ 472 h 523"/>
                      <a:gd name="T12" fmla="*/ 441 w 525"/>
                      <a:gd name="T13" fmla="*/ 480 h 523"/>
                      <a:gd name="T14" fmla="*/ 491 w 525"/>
                      <a:gd name="T15" fmla="*/ 443 h 523"/>
                      <a:gd name="T16" fmla="*/ 491 w 525"/>
                      <a:gd name="T17" fmla="*/ 265 h 523"/>
                      <a:gd name="T18" fmla="*/ 491 w 525"/>
                      <a:gd name="T19" fmla="*/ 198 h 523"/>
                      <a:gd name="T20" fmla="*/ 459 w 525"/>
                      <a:gd name="T21" fmla="*/ 155 h 523"/>
                      <a:gd name="T22" fmla="*/ 161 w 525"/>
                      <a:gd name="T23" fmla="*/ 69 h 523"/>
                      <a:gd name="T24" fmla="*/ 71 w 525"/>
                      <a:gd name="T25" fmla="*/ 43 h 523"/>
                      <a:gd name="T26" fmla="*/ 33 w 525"/>
                      <a:gd name="T27" fmla="*/ 72 h 523"/>
                      <a:gd name="T28" fmla="*/ 33 w 525"/>
                      <a:gd name="T29" fmla="*/ 242 h 523"/>
                      <a:gd name="T30" fmla="*/ 32 w 525"/>
                      <a:gd name="T31" fmla="*/ 262 h 523"/>
                      <a:gd name="T32" fmla="*/ 17 w 525"/>
                      <a:gd name="T33" fmla="*/ 275 h 523"/>
                      <a:gd name="T34" fmla="*/ 2 w 525"/>
                      <a:gd name="T35" fmla="*/ 263 h 523"/>
                      <a:gd name="T36" fmla="*/ 0 w 525"/>
                      <a:gd name="T37" fmla="*/ 242 h 523"/>
                      <a:gd name="T38" fmla="*/ 0 w 525"/>
                      <a:gd name="T39" fmla="*/ 82 h 523"/>
                      <a:gd name="T40" fmla="*/ 3 w 525"/>
                      <a:gd name="T41" fmla="*/ 50 h 523"/>
                      <a:gd name="T42" fmla="*/ 70 w 525"/>
                      <a:gd name="T43" fmla="*/ 9 h 523"/>
                      <a:gd name="T44" fmla="*/ 473 w 525"/>
                      <a:gd name="T45" fmla="*/ 126 h 523"/>
                      <a:gd name="T46" fmla="*/ 524 w 525"/>
                      <a:gd name="T47" fmla="*/ 196 h 523"/>
                      <a:gd name="T48" fmla="*/ 524 w 525"/>
                      <a:gd name="T49" fmla="*/ 320 h 523"/>
                      <a:gd name="T50" fmla="*/ 524 w 525"/>
                      <a:gd name="T51" fmla="*/ 32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5" h="523">
                        <a:moveTo>
                          <a:pt x="524" y="320"/>
                        </a:moveTo>
                        <a:cubicBezTo>
                          <a:pt x="524" y="364"/>
                          <a:pt x="525" y="408"/>
                          <a:pt x="524" y="452"/>
                        </a:cubicBezTo>
                        <a:cubicBezTo>
                          <a:pt x="523" y="489"/>
                          <a:pt x="506" y="513"/>
                          <a:pt x="475" y="518"/>
                        </a:cubicBezTo>
                        <a:cubicBezTo>
                          <a:pt x="447" y="523"/>
                          <a:pt x="423" y="509"/>
                          <a:pt x="399" y="498"/>
                        </a:cubicBezTo>
                        <a:cubicBezTo>
                          <a:pt x="393" y="495"/>
                          <a:pt x="393" y="486"/>
                          <a:pt x="396" y="480"/>
                        </a:cubicBezTo>
                        <a:cubicBezTo>
                          <a:pt x="399" y="473"/>
                          <a:pt x="405" y="470"/>
                          <a:pt x="413" y="472"/>
                        </a:cubicBezTo>
                        <a:cubicBezTo>
                          <a:pt x="422" y="474"/>
                          <a:pt x="432" y="477"/>
                          <a:pt x="441" y="480"/>
                        </a:cubicBezTo>
                        <a:cubicBezTo>
                          <a:pt x="479" y="493"/>
                          <a:pt x="491" y="484"/>
                          <a:pt x="491" y="443"/>
                        </a:cubicBezTo>
                        <a:cubicBezTo>
                          <a:pt x="491" y="384"/>
                          <a:pt x="491" y="325"/>
                          <a:pt x="491" y="265"/>
                        </a:cubicBezTo>
                        <a:cubicBezTo>
                          <a:pt x="491" y="243"/>
                          <a:pt x="491" y="220"/>
                          <a:pt x="491" y="198"/>
                        </a:cubicBezTo>
                        <a:cubicBezTo>
                          <a:pt x="491" y="170"/>
                          <a:pt x="486" y="163"/>
                          <a:pt x="459" y="155"/>
                        </a:cubicBezTo>
                        <a:cubicBezTo>
                          <a:pt x="360" y="126"/>
                          <a:pt x="261" y="98"/>
                          <a:pt x="161" y="69"/>
                        </a:cubicBezTo>
                        <a:cubicBezTo>
                          <a:pt x="131" y="60"/>
                          <a:pt x="101" y="51"/>
                          <a:pt x="71" y="43"/>
                        </a:cubicBezTo>
                        <a:cubicBezTo>
                          <a:pt x="45" y="36"/>
                          <a:pt x="33" y="44"/>
                          <a:pt x="33" y="72"/>
                        </a:cubicBezTo>
                        <a:cubicBezTo>
                          <a:pt x="33" y="129"/>
                          <a:pt x="33" y="185"/>
                          <a:pt x="33" y="242"/>
                        </a:cubicBezTo>
                        <a:cubicBezTo>
                          <a:pt x="33" y="249"/>
                          <a:pt x="33" y="255"/>
                          <a:pt x="32" y="262"/>
                        </a:cubicBezTo>
                        <a:cubicBezTo>
                          <a:pt x="30" y="270"/>
                          <a:pt x="25" y="275"/>
                          <a:pt x="17" y="275"/>
                        </a:cubicBezTo>
                        <a:cubicBezTo>
                          <a:pt x="9" y="275"/>
                          <a:pt x="4" y="270"/>
                          <a:pt x="2" y="263"/>
                        </a:cubicBezTo>
                        <a:cubicBezTo>
                          <a:pt x="1" y="256"/>
                          <a:pt x="0" y="249"/>
                          <a:pt x="0" y="242"/>
                        </a:cubicBezTo>
                        <a:cubicBezTo>
                          <a:pt x="0" y="188"/>
                          <a:pt x="0" y="135"/>
                          <a:pt x="0" y="82"/>
                        </a:cubicBezTo>
                        <a:cubicBezTo>
                          <a:pt x="0" y="71"/>
                          <a:pt x="1" y="60"/>
                          <a:pt x="3" y="50"/>
                        </a:cubicBezTo>
                        <a:cubicBezTo>
                          <a:pt x="11" y="17"/>
                          <a:pt x="38" y="0"/>
                          <a:pt x="70" y="9"/>
                        </a:cubicBezTo>
                        <a:cubicBezTo>
                          <a:pt x="204" y="48"/>
                          <a:pt x="338" y="86"/>
                          <a:pt x="473" y="126"/>
                        </a:cubicBezTo>
                        <a:cubicBezTo>
                          <a:pt x="510" y="137"/>
                          <a:pt x="524" y="157"/>
                          <a:pt x="524" y="196"/>
                        </a:cubicBezTo>
                        <a:cubicBezTo>
                          <a:pt x="524" y="238"/>
                          <a:pt x="524" y="279"/>
                          <a:pt x="524" y="320"/>
                        </a:cubicBezTo>
                        <a:cubicBezTo>
                          <a:pt x="524" y="320"/>
                          <a:pt x="524" y="320"/>
                          <a:pt x="524" y="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32"/>
                  <p:cNvSpPr>
                    <a:spLocks/>
                  </p:cNvSpPr>
                  <p:nvPr/>
                </p:nvSpPr>
                <p:spPr bwMode="auto">
                  <a:xfrm>
                    <a:off x="718" y="452"/>
                    <a:ext cx="169" cy="891"/>
                  </a:xfrm>
                  <a:custGeom>
                    <a:avLst/>
                    <a:gdLst>
                      <a:gd name="T0" fmla="*/ 70 w 71"/>
                      <a:gd name="T1" fmla="*/ 186 h 375"/>
                      <a:gd name="T2" fmla="*/ 70 w 71"/>
                      <a:gd name="T3" fmla="*/ 332 h 375"/>
                      <a:gd name="T4" fmla="*/ 50 w 71"/>
                      <a:gd name="T5" fmla="*/ 368 h 375"/>
                      <a:gd name="T6" fmla="*/ 16 w 71"/>
                      <a:gd name="T7" fmla="*/ 366 h 375"/>
                      <a:gd name="T8" fmla="*/ 0 w 71"/>
                      <a:gd name="T9" fmla="*/ 336 h 375"/>
                      <a:gd name="T10" fmla="*/ 0 w 71"/>
                      <a:gd name="T11" fmla="*/ 38 h 375"/>
                      <a:gd name="T12" fmla="*/ 35 w 71"/>
                      <a:gd name="T13" fmla="*/ 0 h 375"/>
                      <a:gd name="T14" fmla="*/ 70 w 71"/>
                      <a:gd name="T15" fmla="*/ 39 h 375"/>
                      <a:gd name="T16" fmla="*/ 70 w 71"/>
                      <a:gd name="T17" fmla="*/ 18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5">
                        <a:moveTo>
                          <a:pt x="70" y="186"/>
                        </a:moveTo>
                        <a:cubicBezTo>
                          <a:pt x="70" y="235"/>
                          <a:pt x="70" y="284"/>
                          <a:pt x="70" y="332"/>
                        </a:cubicBezTo>
                        <a:cubicBezTo>
                          <a:pt x="70" y="348"/>
                          <a:pt x="64" y="361"/>
                          <a:pt x="50" y="368"/>
                        </a:cubicBezTo>
                        <a:cubicBezTo>
                          <a:pt x="38" y="375"/>
                          <a:pt x="27" y="373"/>
                          <a:pt x="16" y="366"/>
                        </a:cubicBezTo>
                        <a:cubicBezTo>
                          <a:pt x="5" y="359"/>
                          <a:pt x="0" y="349"/>
                          <a:pt x="0" y="336"/>
                        </a:cubicBezTo>
                        <a:cubicBezTo>
                          <a:pt x="0" y="237"/>
                          <a:pt x="0" y="137"/>
                          <a:pt x="0" y="38"/>
                        </a:cubicBezTo>
                        <a:cubicBezTo>
                          <a:pt x="0" y="16"/>
                          <a:pt x="15" y="0"/>
                          <a:pt x="35" y="0"/>
                        </a:cubicBezTo>
                        <a:cubicBezTo>
                          <a:pt x="54" y="0"/>
                          <a:pt x="70" y="16"/>
                          <a:pt x="70" y="39"/>
                        </a:cubicBezTo>
                        <a:cubicBezTo>
                          <a:pt x="71" y="88"/>
                          <a:pt x="70" y="137"/>
                          <a:pt x="70" y="1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7"/>
                  <p:cNvSpPr>
                    <a:spLocks/>
                  </p:cNvSpPr>
                  <p:nvPr/>
                </p:nvSpPr>
                <p:spPr bwMode="auto">
                  <a:xfrm>
                    <a:off x="479" y="545"/>
                    <a:ext cx="168" cy="707"/>
                  </a:xfrm>
                  <a:custGeom>
                    <a:avLst/>
                    <a:gdLst>
                      <a:gd name="T0" fmla="*/ 1 w 71"/>
                      <a:gd name="T1" fmla="*/ 148 h 298"/>
                      <a:gd name="T2" fmla="*/ 1 w 71"/>
                      <a:gd name="T3" fmla="*/ 40 h 298"/>
                      <a:gd name="T4" fmla="*/ 35 w 71"/>
                      <a:gd name="T5" fmla="*/ 0 h 298"/>
                      <a:gd name="T6" fmla="*/ 71 w 71"/>
                      <a:gd name="T7" fmla="*/ 39 h 298"/>
                      <a:gd name="T8" fmla="*/ 71 w 71"/>
                      <a:gd name="T9" fmla="*/ 257 h 298"/>
                      <a:gd name="T10" fmla="*/ 36 w 71"/>
                      <a:gd name="T11" fmla="*/ 298 h 298"/>
                      <a:gd name="T12" fmla="*/ 1 w 71"/>
                      <a:gd name="T13" fmla="*/ 256 h 298"/>
                      <a:gd name="T14" fmla="*/ 1 w 71"/>
                      <a:gd name="T15" fmla="*/ 148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98">
                        <a:moveTo>
                          <a:pt x="1" y="148"/>
                        </a:moveTo>
                        <a:cubicBezTo>
                          <a:pt x="1" y="112"/>
                          <a:pt x="0" y="76"/>
                          <a:pt x="1" y="40"/>
                        </a:cubicBezTo>
                        <a:cubicBezTo>
                          <a:pt x="1" y="14"/>
                          <a:pt x="14" y="0"/>
                          <a:pt x="35" y="0"/>
                        </a:cubicBezTo>
                        <a:cubicBezTo>
                          <a:pt x="57" y="0"/>
                          <a:pt x="71" y="15"/>
                          <a:pt x="71" y="39"/>
                        </a:cubicBezTo>
                        <a:cubicBezTo>
                          <a:pt x="71" y="112"/>
                          <a:pt x="71" y="184"/>
                          <a:pt x="71" y="257"/>
                        </a:cubicBezTo>
                        <a:cubicBezTo>
                          <a:pt x="71" y="280"/>
                          <a:pt x="55" y="298"/>
                          <a:pt x="36" y="298"/>
                        </a:cubicBezTo>
                        <a:cubicBezTo>
                          <a:pt x="15" y="298"/>
                          <a:pt x="1" y="281"/>
                          <a:pt x="1" y="256"/>
                        </a:cubicBezTo>
                        <a:cubicBezTo>
                          <a:pt x="1" y="220"/>
                          <a:pt x="1" y="184"/>
                          <a:pt x="1" y="1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8"/>
                  <p:cNvSpPr>
                    <a:spLocks/>
                  </p:cNvSpPr>
                  <p:nvPr/>
                </p:nvSpPr>
                <p:spPr bwMode="auto">
                  <a:xfrm>
                    <a:off x="241" y="635"/>
                    <a:ext cx="169" cy="522"/>
                  </a:xfrm>
                  <a:custGeom>
                    <a:avLst/>
                    <a:gdLst>
                      <a:gd name="T0" fmla="*/ 71 w 71"/>
                      <a:gd name="T1" fmla="*/ 109 h 220"/>
                      <a:gd name="T2" fmla="*/ 71 w 71"/>
                      <a:gd name="T3" fmla="*/ 179 h 220"/>
                      <a:gd name="T4" fmla="*/ 35 w 71"/>
                      <a:gd name="T5" fmla="*/ 219 h 220"/>
                      <a:gd name="T6" fmla="*/ 1 w 71"/>
                      <a:gd name="T7" fmla="*/ 179 h 220"/>
                      <a:gd name="T8" fmla="*/ 1 w 71"/>
                      <a:gd name="T9" fmla="*/ 39 h 220"/>
                      <a:gd name="T10" fmla="*/ 35 w 71"/>
                      <a:gd name="T11" fmla="*/ 1 h 220"/>
                      <a:gd name="T12" fmla="*/ 71 w 71"/>
                      <a:gd name="T13" fmla="*/ 40 h 220"/>
                      <a:gd name="T14" fmla="*/ 71 w 71"/>
                      <a:gd name="T15" fmla="*/ 109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20">
                        <a:moveTo>
                          <a:pt x="71" y="109"/>
                        </a:moveTo>
                        <a:cubicBezTo>
                          <a:pt x="71" y="133"/>
                          <a:pt x="71" y="156"/>
                          <a:pt x="71" y="179"/>
                        </a:cubicBezTo>
                        <a:cubicBezTo>
                          <a:pt x="70" y="203"/>
                          <a:pt x="55" y="220"/>
                          <a:pt x="35" y="219"/>
                        </a:cubicBezTo>
                        <a:cubicBezTo>
                          <a:pt x="14" y="219"/>
                          <a:pt x="1" y="203"/>
                          <a:pt x="1" y="179"/>
                        </a:cubicBezTo>
                        <a:cubicBezTo>
                          <a:pt x="0" y="132"/>
                          <a:pt x="0" y="86"/>
                          <a:pt x="1" y="39"/>
                        </a:cubicBezTo>
                        <a:cubicBezTo>
                          <a:pt x="1" y="16"/>
                          <a:pt x="14" y="1"/>
                          <a:pt x="35" y="1"/>
                        </a:cubicBezTo>
                        <a:cubicBezTo>
                          <a:pt x="56" y="0"/>
                          <a:pt x="70" y="15"/>
                          <a:pt x="71" y="40"/>
                        </a:cubicBezTo>
                        <a:cubicBezTo>
                          <a:pt x="71" y="63"/>
                          <a:pt x="71" y="86"/>
                          <a:pt x="71"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9"/>
                  <p:cNvSpPr>
                    <a:spLocks/>
                  </p:cNvSpPr>
                  <p:nvPr/>
                </p:nvSpPr>
                <p:spPr bwMode="auto">
                  <a:xfrm>
                    <a:off x="3" y="713"/>
                    <a:ext cx="174" cy="364"/>
                  </a:xfrm>
                  <a:custGeom>
                    <a:avLst/>
                    <a:gdLst>
                      <a:gd name="T0" fmla="*/ 1 w 73"/>
                      <a:gd name="T1" fmla="*/ 75 h 153"/>
                      <a:gd name="T2" fmla="*/ 1 w 73"/>
                      <a:gd name="T3" fmla="*/ 36 h 153"/>
                      <a:gd name="T4" fmla="*/ 31 w 73"/>
                      <a:gd name="T5" fmla="*/ 2 h 153"/>
                      <a:gd name="T6" fmla="*/ 69 w 73"/>
                      <a:gd name="T7" fmla="*/ 30 h 153"/>
                      <a:gd name="T8" fmla="*/ 69 w 73"/>
                      <a:gd name="T9" fmla="*/ 123 h 153"/>
                      <a:gd name="T10" fmla="*/ 32 w 73"/>
                      <a:gd name="T11" fmla="*/ 152 h 153"/>
                      <a:gd name="T12" fmla="*/ 1 w 73"/>
                      <a:gd name="T13" fmla="*/ 117 h 153"/>
                      <a:gd name="T14" fmla="*/ 1 w 73"/>
                      <a:gd name="T15" fmla="*/ 75 h 153"/>
                      <a:gd name="T16" fmla="*/ 1 w 73"/>
                      <a:gd name="T17" fmla="*/ 7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53">
                        <a:moveTo>
                          <a:pt x="1" y="75"/>
                        </a:moveTo>
                        <a:cubicBezTo>
                          <a:pt x="1" y="62"/>
                          <a:pt x="0" y="49"/>
                          <a:pt x="1" y="36"/>
                        </a:cubicBezTo>
                        <a:cubicBezTo>
                          <a:pt x="2" y="16"/>
                          <a:pt x="14" y="4"/>
                          <a:pt x="31" y="2"/>
                        </a:cubicBezTo>
                        <a:cubicBezTo>
                          <a:pt x="48" y="0"/>
                          <a:pt x="66" y="11"/>
                          <a:pt x="69" y="30"/>
                        </a:cubicBezTo>
                        <a:cubicBezTo>
                          <a:pt x="73" y="61"/>
                          <a:pt x="73" y="92"/>
                          <a:pt x="69" y="123"/>
                        </a:cubicBezTo>
                        <a:cubicBezTo>
                          <a:pt x="67" y="142"/>
                          <a:pt x="50" y="153"/>
                          <a:pt x="32" y="152"/>
                        </a:cubicBezTo>
                        <a:cubicBezTo>
                          <a:pt x="14" y="151"/>
                          <a:pt x="1" y="137"/>
                          <a:pt x="1" y="117"/>
                        </a:cubicBezTo>
                        <a:cubicBezTo>
                          <a:pt x="0" y="103"/>
                          <a:pt x="1" y="89"/>
                          <a:pt x="1" y="75"/>
                        </a:cubicBezTo>
                        <a:cubicBezTo>
                          <a:pt x="1" y="75"/>
                          <a:pt x="1" y="75"/>
                          <a:pt x="1"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sp>
          <p:nvSpPr>
            <p:cNvPr id="17" name="Freeform 32"/>
            <p:cNvSpPr>
              <a:spLocks/>
            </p:cNvSpPr>
            <p:nvPr/>
          </p:nvSpPr>
          <p:spPr bwMode="auto">
            <a:xfrm rot="5400000">
              <a:off x="9451243" y="144456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TextBox 18"/>
            <p:cNvSpPr txBox="1"/>
            <p:nvPr/>
          </p:nvSpPr>
          <p:spPr>
            <a:xfrm>
              <a:off x="9487956" y="1427302"/>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grpSp>
          <p:nvGrpSpPr>
            <p:cNvPr id="20" name="Group 19"/>
            <p:cNvGrpSpPr/>
            <p:nvPr/>
          </p:nvGrpSpPr>
          <p:grpSpPr>
            <a:xfrm>
              <a:off x="9126339" y="3106178"/>
              <a:ext cx="341450" cy="305285"/>
              <a:chOff x="9451243" y="3151447"/>
              <a:chExt cx="341450" cy="305285"/>
            </a:xfrm>
          </p:grpSpPr>
          <p:sp>
            <p:nvSpPr>
              <p:cNvPr id="21" name="Freeform 32"/>
              <p:cNvSpPr>
                <a:spLocks/>
              </p:cNvSpPr>
              <p:nvPr/>
            </p:nvSpPr>
            <p:spPr bwMode="auto">
              <a:xfrm>
                <a:off x="9451243" y="3151447"/>
                <a:ext cx="341450" cy="298935"/>
              </a:xfrm>
              <a:custGeom>
                <a:avLst/>
                <a:gdLst>
                  <a:gd name="T0" fmla="*/ 110 w 712"/>
                  <a:gd name="T1" fmla="*/ 111 h 622"/>
                  <a:gd name="T2" fmla="*/ 110 w 712"/>
                  <a:gd name="T3" fmla="*/ 511 h 622"/>
                  <a:gd name="T4" fmla="*/ 511 w 712"/>
                  <a:gd name="T5" fmla="*/ 511 h 622"/>
                  <a:gd name="T6" fmla="*/ 712 w 712"/>
                  <a:gd name="T7" fmla="*/ 311 h 622"/>
                  <a:gd name="T8" fmla="*/ 511 w 712"/>
                  <a:gd name="T9" fmla="*/ 111 h 622"/>
                  <a:gd name="T10" fmla="*/ 110 w 712"/>
                  <a:gd name="T11" fmla="*/ 111 h 622"/>
                </a:gdLst>
                <a:ahLst/>
                <a:cxnLst>
                  <a:cxn ang="0">
                    <a:pos x="T0" y="T1"/>
                  </a:cxn>
                  <a:cxn ang="0">
                    <a:pos x="T2" y="T3"/>
                  </a:cxn>
                  <a:cxn ang="0">
                    <a:pos x="T4" y="T5"/>
                  </a:cxn>
                  <a:cxn ang="0">
                    <a:pos x="T6" y="T7"/>
                  </a:cxn>
                  <a:cxn ang="0">
                    <a:pos x="T8" y="T9"/>
                  </a:cxn>
                  <a:cxn ang="0">
                    <a:pos x="T10" y="T11"/>
                  </a:cxn>
                </a:cxnLst>
                <a:rect l="0" t="0" r="r" b="b"/>
                <a:pathLst>
                  <a:path w="712" h="622">
                    <a:moveTo>
                      <a:pt x="110" y="111"/>
                    </a:moveTo>
                    <a:cubicBezTo>
                      <a:pt x="0" y="221"/>
                      <a:pt x="0" y="401"/>
                      <a:pt x="110" y="511"/>
                    </a:cubicBezTo>
                    <a:cubicBezTo>
                      <a:pt x="221" y="622"/>
                      <a:pt x="401" y="622"/>
                      <a:pt x="511" y="511"/>
                    </a:cubicBezTo>
                    <a:lnTo>
                      <a:pt x="712" y="311"/>
                    </a:lnTo>
                    <a:lnTo>
                      <a:pt x="511" y="111"/>
                    </a:lnTo>
                    <a:cubicBezTo>
                      <a:pt x="400" y="0"/>
                      <a:pt x="221" y="0"/>
                      <a:pt x="110" y="111"/>
                    </a:cubicBezTo>
                    <a:close/>
                  </a:path>
                </a:pathLst>
              </a:custGeom>
              <a:solidFill>
                <a:schemeClr val="accent2"/>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TextBox 21"/>
              <p:cNvSpPr txBox="1"/>
              <p:nvPr/>
            </p:nvSpPr>
            <p:spPr>
              <a:xfrm>
                <a:off x="9468947" y="3161267"/>
                <a:ext cx="304315" cy="295465"/>
              </a:xfrm>
              <a:prstGeom prst="rect">
                <a:avLst/>
              </a:prstGeom>
              <a:noFill/>
            </p:spPr>
            <p:txBody>
              <a:bodyPr wrap="none" rtlCol="0">
                <a:spAutoFit/>
              </a:bodyPr>
              <a:lstStyle/>
              <a:p>
                <a:pPr marL="0" marR="0" lvl="0" indent="0" algn="l" defTabSz="10884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grpSp>
      </p:grpSp>
    </p:spTree>
    <p:extLst>
      <p:ext uri="{BB962C8B-B14F-4D97-AF65-F5344CB8AC3E}">
        <p14:creationId xmlns:p14="http://schemas.microsoft.com/office/powerpoint/2010/main" val="2130195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186" y="1994099"/>
            <a:ext cx="8358850" cy="2516525"/>
          </a:xfrm>
        </p:spPr>
        <p:txBody>
          <a:bodyPr/>
          <a:lstStyle/>
          <a:p>
            <a:pPr defTabSz="914367">
              <a:lnSpc>
                <a:spcPct val="100000"/>
              </a:lnSpc>
              <a:defRPr/>
            </a:pPr>
            <a:r>
              <a:rPr lang="en-US" sz="5294" dirty="0">
                <a:solidFill>
                  <a:srgbClr val="FFFFFF"/>
                </a:solidFill>
                <a:ea typeface="+mn-ea"/>
              </a:rPr>
              <a:t>Azure </a:t>
            </a:r>
            <a:r>
              <a:rPr lang="en-US" sz="5294" dirty="0" err="1">
                <a:solidFill>
                  <a:srgbClr val="FFFFFF"/>
                </a:solidFill>
                <a:ea typeface="+mn-ea"/>
              </a:rPr>
              <a:t>IoT</a:t>
            </a:r>
            <a:r>
              <a:rPr lang="en-US" sz="5294" dirty="0">
                <a:solidFill>
                  <a:srgbClr val="FFFFFF"/>
                </a:solidFill>
                <a:ea typeface="+mn-ea"/>
              </a:rPr>
              <a:t> Suite</a:t>
            </a:r>
            <a:br>
              <a:rPr lang="en-US" sz="5294" dirty="0">
                <a:solidFill>
                  <a:srgbClr val="FFFFFF"/>
                </a:solidFill>
                <a:ea typeface="+mn-ea"/>
              </a:rPr>
            </a:br>
            <a:r>
              <a:rPr lang="en-US" sz="4800" dirty="0">
                <a:solidFill>
                  <a:srgbClr val="FFFFFF"/>
                </a:solidFill>
                <a:ea typeface="+mn-ea"/>
              </a:rPr>
              <a:t>https://www.azureiotsuite.com/</a:t>
            </a:r>
            <a:endParaRPr sz="5294" dirty="0">
              <a:solidFill>
                <a:srgbClr val="FFFFFF"/>
              </a:solidFill>
              <a:ea typeface="+mn-ea"/>
            </a:endParaRPr>
          </a:p>
        </p:txBody>
      </p:sp>
    </p:spTree>
    <p:extLst>
      <p:ext uri="{BB962C8B-B14F-4D97-AF65-F5344CB8AC3E}">
        <p14:creationId xmlns:p14="http://schemas.microsoft.com/office/powerpoint/2010/main" val="46498108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extLst>
              <a:ext uri="{28A0092B-C50C-407E-A947-70E740481C1C}">
                <a14:useLocalDpi xmlns:a14="http://schemas.microsoft.com/office/drawing/2010/main"/>
              </a:ext>
            </a:extLst>
          </a:blip>
          <a:srcRect r="50734"/>
          <a:stretch/>
        </p:blipFill>
        <p:spPr>
          <a:xfrm>
            <a:off x="6185795" y="487"/>
            <a:ext cx="6006205" cy="6857027"/>
          </a:xfrm>
          <a:prstGeom prst="rect">
            <a:avLst/>
          </a:prstGeom>
        </p:spPr>
      </p:pic>
      <p:sp>
        <p:nvSpPr>
          <p:cNvPr id="2" name="Title 1"/>
          <p:cNvSpPr>
            <a:spLocks noGrp="1"/>
          </p:cNvSpPr>
          <p:nvPr>
            <p:ph type="title"/>
          </p:nvPr>
        </p:nvSpPr>
        <p:spPr/>
        <p:txBody>
          <a:bodyPr/>
          <a:lstStyle/>
          <a:p>
            <a:r>
              <a:rPr lang="en-US" dirty="0">
                <a:solidFill>
                  <a:schemeClr val="tx1"/>
                </a:solidFill>
              </a:rPr>
              <a:t>IoT projects can be complex</a:t>
            </a:r>
          </a:p>
        </p:txBody>
      </p:sp>
      <p:grpSp>
        <p:nvGrpSpPr>
          <p:cNvPr id="3" name="Group 2"/>
          <p:cNvGrpSpPr/>
          <p:nvPr/>
        </p:nvGrpSpPr>
        <p:grpSpPr>
          <a:xfrm>
            <a:off x="3191676" y="1675652"/>
            <a:ext cx="2778917" cy="2055365"/>
            <a:chOff x="3263380" y="1796960"/>
            <a:chExt cx="2834640" cy="2096579"/>
          </a:xfrm>
        </p:grpSpPr>
        <p:sp>
          <p:nvSpPr>
            <p:cNvPr id="69" name="Rectangle 68"/>
            <p:cNvSpPr/>
            <p:nvPr/>
          </p:nvSpPr>
          <p:spPr bwMode="auto">
            <a:xfrm>
              <a:off x="3263380" y="291682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1087059" rtl="0" eaLnBrk="1" fontAlgn="auto" latinLnBrk="0" hangingPunct="1">
                <a:lnSpc>
                  <a:spcPct val="100000"/>
                </a:lnSpc>
                <a:spcBef>
                  <a:spcPts val="0"/>
                </a:spcBef>
                <a:spcAft>
                  <a:spcPts val="600"/>
                </a:spcAft>
                <a:buClr>
                  <a:srgbClr val="505050"/>
                </a:buClr>
                <a:buSzTx/>
                <a:buFontTx/>
                <a:buNone/>
                <a:tabLst/>
                <a:defRPr/>
              </a:pPr>
              <a:r>
                <a:rPr kumimoji="0" lang="en-US" sz="1961" b="0" i="0" u="none" strike="noStrike" kern="0" cap="none" spc="0" normalizeH="0" baseline="0" noProof="0" dirty="0">
                  <a:ln>
                    <a:noFill/>
                  </a:ln>
                  <a:solidFill>
                    <a:srgbClr val="008272"/>
                  </a:solidFill>
                  <a:effectLst/>
                  <a:uLnTx/>
                  <a:uFillTx/>
                  <a:latin typeface="Segoe UI"/>
                  <a:ea typeface="+mn-ea"/>
                  <a:cs typeface="+mn-cs"/>
                </a:rPr>
                <a:t>Time-consuming to </a:t>
              </a:r>
              <a:br>
                <a:rPr kumimoji="0" lang="en-US" sz="1961" b="0" i="0" u="none" strike="noStrike" kern="0" cap="none" spc="0" normalizeH="0" baseline="0" noProof="0" dirty="0">
                  <a:ln>
                    <a:noFill/>
                  </a:ln>
                  <a:solidFill>
                    <a:srgbClr val="008272"/>
                  </a:solidFill>
                  <a:effectLst/>
                  <a:uLnTx/>
                  <a:uFillTx/>
                  <a:latin typeface="Segoe UI"/>
                  <a:ea typeface="+mn-ea"/>
                  <a:cs typeface="+mn-cs"/>
                </a:rPr>
              </a:br>
              <a:r>
                <a:rPr kumimoji="0" lang="en-US" sz="1961" b="0" i="0" u="none" strike="noStrike" kern="0" cap="none" spc="0" normalizeH="0" baseline="0" noProof="0" dirty="0">
                  <a:ln>
                    <a:noFill/>
                  </a:ln>
                  <a:solidFill>
                    <a:srgbClr val="008272"/>
                  </a:solidFill>
                  <a:effectLst/>
                  <a:uLnTx/>
                  <a:uFillTx/>
                  <a:latin typeface="Segoe UI"/>
                  <a:ea typeface="+mn-ea"/>
                  <a:cs typeface="+mn-cs"/>
                </a:rPr>
                <a:t>stand up</a:t>
              </a:r>
            </a:p>
          </p:txBody>
        </p:sp>
        <p:grpSp>
          <p:nvGrpSpPr>
            <p:cNvPr id="72" name="Group 71"/>
            <p:cNvGrpSpPr/>
            <p:nvPr/>
          </p:nvGrpSpPr>
          <p:grpSpPr>
            <a:xfrm>
              <a:off x="4120770" y="1796960"/>
              <a:ext cx="1119860" cy="1119860"/>
              <a:chOff x="4208173" y="2125663"/>
              <a:chExt cx="1145102" cy="1145102"/>
            </a:xfrm>
          </p:grpSpPr>
          <p:sp>
            <p:nvSpPr>
              <p:cNvPr id="73" name="Oval 72"/>
              <p:cNvSpPr/>
              <p:nvPr/>
            </p:nvSpPr>
            <p:spPr bwMode="auto">
              <a:xfrm>
                <a:off x="4208173" y="2125663"/>
                <a:ext cx="1145102" cy="1145102"/>
              </a:xfrm>
              <a:prstGeom prst="ellipse">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ounded Rectangle 40"/>
              <p:cNvSpPr/>
              <p:nvPr/>
            </p:nvSpPr>
            <p:spPr bwMode="auto">
              <a:xfrm flipH="1">
                <a:off x="4492198" y="2306740"/>
                <a:ext cx="577053" cy="782948"/>
              </a:xfrm>
              <a:custGeom>
                <a:avLst/>
                <a:gdLst/>
                <a:ahLst/>
                <a:cxnLst/>
                <a:rect l="l" t="t" r="r" b="b"/>
                <a:pathLst>
                  <a:path w="1999382" h="2712771">
                    <a:moveTo>
                      <a:pt x="995638" y="1036971"/>
                    </a:moveTo>
                    <a:cubicBezTo>
                      <a:pt x="871936" y="1037873"/>
                      <a:pt x="752071" y="1080021"/>
                      <a:pt x="655028" y="1156738"/>
                    </a:cubicBezTo>
                    <a:lnTo>
                      <a:pt x="999692" y="1592718"/>
                    </a:lnTo>
                    <a:cubicBezTo>
                      <a:pt x="998341" y="1407469"/>
                      <a:pt x="996989" y="1222220"/>
                      <a:pt x="995638" y="1036971"/>
                    </a:cubicBezTo>
                    <a:close/>
                    <a:moveTo>
                      <a:pt x="999691" y="971674"/>
                    </a:moveTo>
                    <a:cubicBezTo>
                      <a:pt x="1128358" y="971674"/>
                      <a:pt x="1249369" y="1004449"/>
                      <a:pt x="1353165" y="1065155"/>
                    </a:cubicBezTo>
                    <a:lnTo>
                      <a:pt x="1282375" y="1157109"/>
                    </a:lnTo>
                    <a:lnTo>
                      <a:pt x="1354831" y="1212889"/>
                    </a:lnTo>
                    <a:lnTo>
                      <a:pt x="1431851" y="1112841"/>
                    </a:lnTo>
                    <a:cubicBezTo>
                      <a:pt x="1499381" y="1159284"/>
                      <a:pt x="1557578" y="1217952"/>
                      <a:pt x="1603821" y="1285634"/>
                    </a:cubicBezTo>
                    <a:lnTo>
                      <a:pt x="1492830" y="1374077"/>
                    </a:lnTo>
                    <a:lnTo>
                      <a:pt x="1549815" y="1445590"/>
                    </a:lnTo>
                    <a:lnTo>
                      <a:pt x="1650669" y="1365224"/>
                    </a:lnTo>
                    <a:cubicBezTo>
                      <a:pt x="1700588" y="1451102"/>
                      <a:pt x="1730399" y="1549116"/>
                      <a:pt x="1738081" y="1653241"/>
                    </a:cubicBezTo>
                    <a:lnTo>
                      <a:pt x="1602872" y="1653241"/>
                    </a:lnTo>
                    <a:lnTo>
                      <a:pt x="1602872" y="1744681"/>
                    </a:lnTo>
                    <a:lnTo>
                      <a:pt x="1739508" y="1744681"/>
                    </a:lnTo>
                    <a:cubicBezTo>
                      <a:pt x="1736081" y="1848558"/>
                      <a:pt x="1710365" y="1946874"/>
                      <a:pt x="1665168" y="2034229"/>
                    </a:cubicBezTo>
                    <a:lnTo>
                      <a:pt x="1543457" y="1973915"/>
                    </a:lnTo>
                    <a:lnTo>
                      <a:pt x="1502856" y="2055847"/>
                    </a:lnTo>
                    <a:lnTo>
                      <a:pt x="1621518" y="2114650"/>
                    </a:lnTo>
                    <a:cubicBezTo>
                      <a:pt x="1565288" y="2203899"/>
                      <a:pt x="1489614" y="2279456"/>
                      <a:pt x="1400221" y="2335471"/>
                    </a:cubicBezTo>
                    <a:lnTo>
                      <a:pt x="1350920" y="2227288"/>
                    </a:lnTo>
                    <a:lnTo>
                      <a:pt x="1267713" y="2265208"/>
                    </a:lnTo>
                    <a:lnTo>
                      <a:pt x="1319661" y="2379197"/>
                    </a:lnTo>
                    <a:cubicBezTo>
                      <a:pt x="1235111" y="2422773"/>
                      <a:pt x="1140287" y="2448017"/>
                      <a:pt x="1040135" y="2452450"/>
                    </a:cubicBezTo>
                    <a:lnTo>
                      <a:pt x="1040135" y="2316448"/>
                    </a:lnTo>
                    <a:lnTo>
                      <a:pt x="948695" y="2316448"/>
                    </a:lnTo>
                    <a:lnTo>
                      <a:pt x="948695" y="2451917"/>
                    </a:lnTo>
                    <a:cubicBezTo>
                      <a:pt x="853487" y="2446291"/>
                      <a:pt x="763264" y="2421868"/>
                      <a:pt x="682383" y="2380642"/>
                    </a:cubicBezTo>
                    <a:lnTo>
                      <a:pt x="754885" y="2274719"/>
                    </a:lnTo>
                    <a:lnTo>
                      <a:pt x="679428" y="2223071"/>
                    </a:lnTo>
                    <a:lnTo>
                      <a:pt x="601590" y="2336789"/>
                    </a:lnTo>
                    <a:cubicBezTo>
                      <a:pt x="523721" y="2288852"/>
                      <a:pt x="456410" y="2225743"/>
                      <a:pt x="404153" y="2150947"/>
                    </a:cubicBezTo>
                    <a:lnTo>
                      <a:pt x="505908" y="2078237"/>
                    </a:lnTo>
                    <a:lnTo>
                      <a:pt x="452746" y="2003839"/>
                    </a:lnTo>
                    <a:lnTo>
                      <a:pt x="355453" y="2073361"/>
                    </a:lnTo>
                    <a:cubicBezTo>
                      <a:pt x="297322" y="1976611"/>
                      <a:pt x="263963" y="1864329"/>
                      <a:pt x="259874" y="1744681"/>
                    </a:cubicBezTo>
                    <a:lnTo>
                      <a:pt x="379975" y="1744681"/>
                    </a:lnTo>
                    <a:lnTo>
                      <a:pt x="379975" y="1653241"/>
                    </a:lnTo>
                    <a:lnTo>
                      <a:pt x="261301" y="1653241"/>
                    </a:lnTo>
                    <a:cubicBezTo>
                      <a:pt x="267981" y="1561647"/>
                      <a:pt x="291927" y="1474792"/>
                      <a:pt x="331643" y="1396673"/>
                    </a:cubicBezTo>
                    <a:lnTo>
                      <a:pt x="446316" y="1445549"/>
                    </a:lnTo>
                    <a:lnTo>
                      <a:pt x="482168" y="1361431"/>
                    </a:lnTo>
                    <a:lnTo>
                      <a:pt x="375458" y="1315949"/>
                    </a:lnTo>
                    <a:cubicBezTo>
                      <a:pt x="505687" y="1108605"/>
                      <a:pt x="736698" y="971674"/>
                      <a:pt x="999691" y="971674"/>
                    </a:cubicBezTo>
                    <a:close/>
                    <a:moveTo>
                      <a:pt x="999691" y="111957"/>
                    </a:moveTo>
                    <a:cubicBezTo>
                      <a:pt x="1116102" y="111957"/>
                      <a:pt x="1210472" y="206326"/>
                      <a:pt x="1210472" y="322737"/>
                    </a:cubicBezTo>
                    <a:cubicBezTo>
                      <a:pt x="1210472" y="387167"/>
                      <a:pt x="1181564" y="444844"/>
                      <a:pt x="1134312" y="481506"/>
                    </a:cubicBezTo>
                    <a:lnTo>
                      <a:pt x="1134312" y="374753"/>
                    </a:lnTo>
                    <a:cubicBezTo>
                      <a:pt x="1134312" y="324983"/>
                      <a:pt x="1093965" y="284636"/>
                      <a:pt x="1044195" y="284636"/>
                    </a:cubicBezTo>
                    <a:lnTo>
                      <a:pt x="955189" y="284636"/>
                    </a:lnTo>
                    <a:cubicBezTo>
                      <a:pt x="905419" y="284636"/>
                      <a:pt x="865072" y="324983"/>
                      <a:pt x="865072" y="374753"/>
                    </a:cubicBezTo>
                    <a:lnTo>
                      <a:pt x="865072" y="481507"/>
                    </a:lnTo>
                    <a:cubicBezTo>
                      <a:pt x="817818" y="444846"/>
                      <a:pt x="788910" y="387168"/>
                      <a:pt x="788910" y="322737"/>
                    </a:cubicBezTo>
                    <a:cubicBezTo>
                      <a:pt x="788910" y="206326"/>
                      <a:pt x="883280" y="111957"/>
                      <a:pt x="999691" y="111957"/>
                    </a:cubicBezTo>
                    <a:close/>
                    <a:moveTo>
                      <a:pt x="999691" y="0"/>
                    </a:moveTo>
                    <a:cubicBezTo>
                      <a:pt x="821448" y="0"/>
                      <a:pt x="676953" y="144494"/>
                      <a:pt x="676953" y="322737"/>
                    </a:cubicBezTo>
                    <a:cubicBezTo>
                      <a:pt x="676953" y="452796"/>
                      <a:pt x="753885" y="564886"/>
                      <a:pt x="865072" y="615230"/>
                    </a:cubicBezTo>
                    <a:lnTo>
                      <a:pt x="865072" y="723502"/>
                    </a:lnTo>
                    <a:cubicBezTo>
                      <a:pt x="376543" y="788212"/>
                      <a:pt x="0" y="1206675"/>
                      <a:pt x="0" y="1713083"/>
                    </a:cubicBezTo>
                    <a:cubicBezTo>
                      <a:pt x="0" y="2265195"/>
                      <a:pt x="447577" y="2712771"/>
                      <a:pt x="999691" y="2712771"/>
                    </a:cubicBezTo>
                    <a:cubicBezTo>
                      <a:pt x="1551805" y="2712771"/>
                      <a:pt x="1999382" y="2265195"/>
                      <a:pt x="1999382" y="1713083"/>
                    </a:cubicBezTo>
                    <a:cubicBezTo>
                      <a:pt x="1999382" y="1376652"/>
                      <a:pt x="1833192" y="1079036"/>
                      <a:pt x="1577257" y="899497"/>
                    </a:cubicBezTo>
                    <a:lnTo>
                      <a:pt x="1661528" y="869627"/>
                    </a:lnTo>
                    <a:lnTo>
                      <a:pt x="1745852" y="763259"/>
                    </a:lnTo>
                    <a:lnTo>
                      <a:pt x="1594751" y="656980"/>
                    </a:lnTo>
                    <a:lnTo>
                      <a:pt x="1515772" y="755984"/>
                    </a:lnTo>
                    <a:lnTo>
                      <a:pt x="1505852" y="852064"/>
                    </a:lnTo>
                    <a:cubicBezTo>
                      <a:pt x="1394537" y="785241"/>
                      <a:pt x="1268725" y="740494"/>
                      <a:pt x="1134312" y="723503"/>
                    </a:cubicBezTo>
                    <a:lnTo>
                      <a:pt x="1134312" y="615229"/>
                    </a:lnTo>
                    <a:cubicBezTo>
                      <a:pt x="1245498" y="564884"/>
                      <a:pt x="1322429" y="452795"/>
                      <a:pt x="1322429" y="322737"/>
                    </a:cubicBezTo>
                    <a:cubicBezTo>
                      <a:pt x="1322429" y="144494"/>
                      <a:pt x="1177934" y="0"/>
                      <a:pt x="999691"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49"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5" name="Group 4"/>
          <p:cNvGrpSpPr/>
          <p:nvPr/>
        </p:nvGrpSpPr>
        <p:grpSpPr>
          <a:xfrm>
            <a:off x="3191676" y="4195377"/>
            <a:ext cx="2778917" cy="2057414"/>
            <a:chOff x="9190159" y="1796960"/>
            <a:chExt cx="2834640" cy="2098669"/>
          </a:xfrm>
        </p:grpSpPr>
        <p:sp>
          <p:nvSpPr>
            <p:cNvPr id="70" name="Rectangle 69"/>
            <p:cNvSpPr/>
            <p:nvPr/>
          </p:nvSpPr>
          <p:spPr bwMode="auto">
            <a:xfrm>
              <a:off x="9190159" y="291891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1087059" rtl="0" eaLnBrk="1" fontAlgn="auto" latinLnBrk="0" hangingPunct="1">
                <a:lnSpc>
                  <a:spcPct val="100000"/>
                </a:lnSpc>
                <a:spcBef>
                  <a:spcPts val="0"/>
                </a:spcBef>
                <a:spcAft>
                  <a:spcPts val="600"/>
                </a:spcAft>
                <a:buClr>
                  <a:srgbClr val="505050"/>
                </a:buClr>
                <a:buSzTx/>
                <a:buFontTx/>
                <a:buNone/>
                <a:tabLst/>
                <a:defRPr/>
              </a:pPr>
              <a:r>
                <a:rPr kumimoji="0" lang="en-US" sz="1961" b="0" i="0" u="none" strike="noStrike" kern="0" cap="none" spc="0" normalizeH="0" baseline="0" noProof="0" dirty="0">
                  <a:ln>
                    <a:noFill/>
                  </a:ln>
                  <a:solidFill>
                    <a:srgbClr val="002050"/>
                  </a:solidFill>
                  <a:effectLst/>
                  <a:uLnTx/>
                  <a:uFillTx/>
                  <a:latin typeface="Segoe UI"/>
                  <a:ea typeface="+mn-ea"/>
                  <a:cs typeface="+mn-cs"/>
                </a:rPr>
                <a:t>Hard to scale</a:t>
              </a:r>
            </a:p>
          </p:txBody>
        </p:sp>
        <p:grpSp>
          <p:nvGrpSpPr>
            <p:cNvPr id="75" name="Group 74"/>
            <p:cNvGrpSpPr/>
            <p:nvPr/>
          </p:nvGrpSpPr>
          <p:grpSpPr>
            <a:xfrm>
              <a:off x="10047549" y="1796960"/>
              <a:ext cx="1119860" cy="1119860"/>
              <a:chOff x="10034928" y="2125663"/>
              <a:chExt cx="1145102" cy="1145102"/>
            </a:xfrm>
          </p:grpSpPr>
          <p:sp>
            <p:nvSpPr>
              <p:cNvPr id="76" name="Oval 75"/>
              <p:cNvSpPr/>
              <p:nvPr/>
            </p:nvSpPr>
            <p:spPr bwMode="auto">
              <a:xfrm>
                <a:off x="10034928" y="2125663"/>
                <a:ext cx="1145102" cy="1145102"/>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p:cNvGrpSpPr/>
              <p:nvPr/>
            </p:nvGrpSpPr>
            <p:grpSpPr>
              <a:xfrm>
                <a:off x="10306822" y="2374917"/>
                <a:ext cx="601315" cy="646595"/>
                <a:chOff x="7669764" y="598235"/>
                <a:chExt cx="1630314" cy="1753079"/>
              </a:xfrm>
              <a:solidFill>
                <a:schemeClr val="accent5"/>
              </a:solidFill>
            </p:grpSpPr>
            <p:sp>
              <p:nvSpPr>
                <p:cNvPr id="81" name="Rectangle: Rounded Corners 25"/>
                <p:cNvSpPr/>
                <p:nvPr/>
              </p:nvSpPr>
              <p:spPr bwMode="auto">
                <a:xfrm>
                  <a:off x="7669764" y="1436914"/>
                  <a:ext cx="914400" cy="914400"/>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Rounded Corners 27"/>
                <p:cNvSpPr/>
                <p:nvPr/>
              </p:nvSpPr>
              <p:spPr bwMode="auto">
                <a:xfrm rot="1366525">
                  <a:off x="8385677" y="598235"/>
                  <a:ext cx="914401" cy="914401"/>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4" name="Group 3"/>
          <p:cNvGrpSpPr/>
          <p:nvPr/>
        </p:nvGrpSpPr>
        <p:grpSpPr>
          <a:xfrm>
            <a:off x="225252" y="4197672"/>
            <a:ext cx="2778917" cy="2052821"/>
            <a:chOff x="6276782" y="2205634"/>
            <a:chExt cx="2834640" cy="2093984"/>
          </a:xfrm>
        </p:grpSpPr>
        <p:sp>
          <p:nvSpPr>
            <p:cNvPr id="71" name="Rectangle 70"/>
            <p:cNvSpPr/>
            <p:nvPr/>
          </p:nvSpPr>
          <p:spPr bwMode="auto">
            <a:xfrm>
              <a:off x="6276782" y="3322899"/>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1087059" rtl="0" eaLnBrk="1" fontAlgn="auto" latinLnBrk="0" hangingPunct="1">
                <a:lnSpc>
                  <a:spcPct val="100000"/>
                </a:lnSpc>
                <a:spcBef>
                  <a:spcPts val="0"/>
                </a:spcBef>
                <a:spcAft>
                  <a:spcPts val="600"/>
                </a:spcAft>
                <a:buClr>
                  <a:srgbClr val="505050"/>
                </a:buClr>
                <a:buSzTx/>
                <a:buFontTx/>
                <a:buNone/>
                <a:tabLst/>
                <a:defRPr/>
              </a:pPr>
              <a:r>
                <a:rPr kumimoji="0" lang="en-US" sz="1961" b="0" i="0" u="none" strike="noStrike" kern="0" cap="none" spc="0" normalizeH="0" baseline="0" noProof="0" dirty="0">
                  <a:ln>
                    <a:noFill/>
                  </a:ln>
                  <a:solidFill>
                    <a:srgbClr val="68217A"/>
                  </a:solidFill>
                  <a:effectLst/>
                  <a:uLnTx/>
                  <a:uFillTx/>
                  <a:latin typeface="Segoe UI"/>
                  <a:ea typeface="+mn-ea"/>
                  <a:cs typeface="+mn-cs"/>
                </a:rPr>
                <a:t>Incompatible with current infrastructure</a:t>
              </a:r>
            </a:p>
          </p:txBody>
        </p:sp>
        <p:grpSp>
          <p:nvGrpSpPr>
            <p:cNvPr id="83" name="Group 82"/>
            <p:cNvGrpSpPr/>
            <p:nvPr/>
          </p:nvGrpSpPr>
          <p:grpSpPr>
            <a:xfrm>
              <a:off x="7134172" y="2205634"/>
              <a:ext cx="1119860" cy="1119860"/>
              <a:chOff x="7121551" y="2125663"/>
              <a:chExt cx="1145102" cy="1145102"/>
            </a:xfrm>
          </p:grpSpPr>
          <p:sp>
            <p:nvSpPr>
              <p:cNvPr id="84" name="Oval 83"/>
              <p:cNvSpPr/>
              <p:nvPr/>
            </p:nvSpPr>
            <p:spPr bwMode="auto">
              <a:xfrm>
                <a:off x="7121551" y="2125663"/>
                <a:ext cx="1145102" cy="1145102"/>
              </a:xfrm>
              <a:prstGeom prst="ellipse">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84"/>
              <p:cNvGrpSpPr/>
              <p:nvPr/>
            </p:nvGrpSpPr>
            <p:grpSpPr>
              <a:xfrm>
                <a:off x="7176259" y="2587359"/>
                <a:ext cx="1035687" cy="221710"/>
                <a:chOff x="7551863" y="3862872"/>
                <a:chExt cx="1351183" cy="289249"/>
              </a:xfrm>
              <a:solidFill>
                <a:schemeClr val="accent4"/>
              </a:solidFill>
            </p:grpSpPr>
            <p:sp>
              <p:nvSpPr>
                <p:cNvPr id="86" name="Freeform 104"/>
                <p:cNvSpPr>
                  <a:spLocks noChangeAspect="1" noEditPoints="1"/>
                </p:cNvSpPr>
                <p:nvPr/>
              </p:nvSpPr>
              <p:spPr bwMode="auto">
                <a:xfrm>
                  <a:off x="7551863" y="3862872"/>
                  <a:ext cx="539277" cy="28924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grp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 name="Freeform 104"/>
                <p:cNvSpPr>
                  <a:spLocks noChangeAspect="1" noEditPoints="1"/>
                </p:cNvSpPr>
                <p:nvPr/>
              </p:nvSpPr>
              <p:spPr bwMode="auto">
                <a:xfrm>
                  <a:off x="8363769" y="3862872"/>
                  <a:ext cx="539277" cy="28924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grp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8018431" y="3890956"/>
                  <a:ext cx="418048" cy="199769"/>
                  <a:chOff x="8018430" y="3890956"/>
                  <a:chExt cx="418048" cy="199769"/>
                </a:xfrm>
                <a:grpFill/>
              </p:grpSpPr>
              <p:sp>
                <p:nvSpPr>
                  <p:cNvPr id="89" name="Freeform: Shape 62"/>
                  <p:cNvSpPr/>
                  <p:nvPr/>
                </p:nvSpPr>
                <p:spPr bwMode="auto">
                  <a:xfrm>
                    <a:off x="8018430" y="3981941"/>
                    <a:ext cx="418048" cy="17798"/>
                  </a:xfrm>
                  <a:custGeom>
                    <a:avLst/>
                    <a:gdLst>
                      <a:gd name="connsiteX0" fmla="*/ 396688 w 418048"/>
                      <a:gd name="connsiteY0" fmla="*/ 0 h 17798"/>
                      <a:gd name="connsiteX1" fmla="*/ 418048 w 418048"/>
                      <a:gd name="connsiteY1" fmla="*/ 0 h 17798"/>
                      <a:gd name="connsiteX2" fmla="*/ 418048 w 418048"/>
                      <a:gd name="connsiteY2" fmla="*/ 17798 h 17798"/>
                      <a:gd name="connsiteX3" fmla="*/ 396688 w 418048"/>
                      <a:gd name="connsiteY3" fmla="*/ 17798 h 17798"/>
                      <a:gd name="connsiteX4" fmla="*/ 357021 w 418048"/>
                      <a:gd name="connsiteY4" fmla="*/ 0 h 17798"/>
                      <a:gd name="connsiteX5" fmla="*/ 378381 w 418048"/>
                      <a:gd name="connsiteY5" fmla="*/ 0 h 17798"/>
                      <a:gd name="connsiteX6" fmla="*/ 378381 w 418048"/>
                      <a:gd name="connsiteY6" fmla="*/ 17798 h 17798"/>
                      <a:gd name="connsiteX7" fmla="*/ 357021 w 418048"/>
                      <a:gd name="connsiteY7" fmla="*/ 17798 h 17798"/>
                      <a:gd name="connsiteX8" fmla="*/ 317352 w 418048"/>
                      <a:gd name="connsiteY8" fmla="*/ 0 h 17798"/>
                      <a:gd name="connsiteX9" fmla="*/ 338712 w 418048"/>
                      <a:gd name="connsiteY9" fmla="*/ 0 h 17798"/>
                      <a:gd name="connsiteX10" fmla="*/ 338712 w 418048"/>
                      <a:gd name="connsiteY10" fmla="*/ 17798 h 17798"/>
                      <a:gd name="connsiteX11" fmla="*/ 317352 w 418048"/>
                      <a:gd name="connsiteY11" fmla="*/ 17798 h 17798"/>
                      <a:gd name="connsiteX12" fmla="*/ 295552 w 418048"/>
                      <a:gd name="connsiteY12" fmla="*/ 0 h 17798"/>
                      <a:gd name="connsiteX13" fmla="*/ 299043 w 418048"/>
                      <a:gd name="connsiteY13" fmla="*/ 0 h 17798"/>
                      <a:gd name="connsiteX14" fmla="*/ 299043 w 418048"/>
                      <a:gd name="connsiteY14" fmla="*/ 17798 h 17798"/>
                      <a:gd name="connsiteX15" fmla="*/ 294645 w 418048"/>
                      <a:gd name="connsiteY15" fmla="*/ 17798 h 17798"/>
                      <a:gd name="connsiteX16" fmla="*/ 296895 w 418048"/>
                      <a:gd name="connsiteY16" fmla="*/ 6653 h 17798"/>
                      <a:gd name="connsiteX17" fmla="*/ 119007 w 418048"/>
                      <a:gd name="connsiteY17" fmla="*/ 0 h 17798"/>
                      <a:gd name="connsiteX18" fmla="*/ 126788 w 418048"/>
                      <a:gd name="connsiteY18" fmla="*/ 0 h 17798"/>
                      <a:gd name="connsiteX19" fmla="*/ 125445 w 418048"/>
                      <a:gd name="connsiteY19" fmla="*/ 6653 h 17798"/>
                      <a:gd name="connsiteX20" fmla="*/ 127695 w 418048"/>
                      <a:gd name="connsiteY20" fmla="*/ 17798 h 17798"/>
                      <a:gd name="connsiteX21" fmla="*/ 119007 w 418048"/>
                      <a:gd name="connsiteY21" fmla="*/ 17798 h 17798"/>
                      <a:gd name="connsiteX22" fmla="*/ 79338 w 418048"/>
                      <a:gd name="connsiteY22" fmla="*/ 0 h 17798"/>
                      <a:gd name="connsiteX23" fmla="*/ 100698 w 418048"/>
                      <a:gd name="connsiteY23" fmla="*/ 0 h 17798"/>
                      <a:gd name="connsiteX24" fmla="*/ 100698 w 418048"/>
                      <a:gd name="connsiteY24" fmla="*/ 17798 h 17798"/>
                      <a:gd name="connsiteX25" fmla="*/ 79338 w 418048"/>
                      <a:gd name="connsiteY25" fmla="*/ 17798 h 17798"/>
                      <a:gd name="connsiteX26" fmla="*/ 39669 w 418048"/>
                      <a:gd name="connsiteY26" fmla="*/ 0 h 17798"/>
                      <a:gd name="connsiteX27" fmla="*/ 61029 w 418048"/>
                      <a:gd name="connsiteY27" fmla="*/ 0 h 17798"/>
                      <a:gd name="connsiteX28" fmla="*/ 61029 w 418048"/>
                      <a:gd name="connsiteY28" fmla="*/ 17798 h 17798"/>
                      <a:gd name="connsiteX29" fmla="*/ 39669 w 418048"/>
                      <a:gd name="connsiteY29" fmla="*/ 17798 h 17798"/>
                      <a:gd name="connsiteX30" fmla="*/ 0 w 418048"/>
                      <a:gd name="connsiteY30" fmla="*/ 0 h 17798"/>
                      <a:gd name="connsiteX31" fmla="*/ 21360 w 418048"/>
                      <a:gd name="connsiteY31" fmla="*/ 0 h 17798"/>
                      <a:gd name="connsiteX32" fmla="*/ 21360 w 418048"/>
                      <a:gd name="connsiteY32" fmla="*/ 17798 h 17798"/>
                      <a:gd name="connsiteX33" fmla="*/ 0 w 418048"/>
                      <a:gd name="connsiteY33" fmla="*/ 17798 h 1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048" h="17798">
                        <a:moveTo>
                          <a:pt x="396688" y="0"/>
                        </a:moveTo>
                        <a:lnTo>
                          <a:pt x="418048" y="0"/>
                        </a:lnTo>
                        <a:lnTo>
                          <a:pt x="418048" y="17798"/>
                        </a:lnTo>
                        <a:lnTo>
                          <a:pt x="396688" y="17798"/>
                        </a:lnTo>
                        <a:close/>
                        <a:moveTo>
                          <a:pt x="357021" y="0"/>
                        </a:moveTo>
                        <a:lnTo>
                          <a:pt x="378381" y="0"/>
                        </a:lnTo>
                        <a:lnTo>
                          <a:pt x="378381" y="17798"/>
                        </a:lnTo>
                        <a:lnTo>
                          <a:pt x="357021" y="17798"/>
                        </a:lnTo>
                        <a:close/>
                        <a:moveTo>
                          <a:pt x="317352" y="0"/>
                        </a:moveTo>
                        <a:lnTo>
                          <a:pt x="338712" y="0"/>
                        </a:lnTo>
                        <a:lnTo>
                          <a:pt x="338712" y="17798"/>
                        </a:lnTo>
                        <a:lnTo>
                          <a:pt x="317352" y="17798"/>
                        </a:lnTo>
                        <a:close/>
                        <a:moveTo>
                          <a:pt x="295552" y="0"/>
                        </a:moveTo>
                        <a:lnTo>
                          <a:pt x="299043" y="0"/>
                        </a:lnTo>
                        <a:lnTo>
                          <a:pt x="299043" y="17798"/>
                        </a:lnTo>
                        <a:lnTo>
                          <a:pt x="294645" y="17798"/>
                        </a:lnTo>
                        <a:lnTo>
                          <a:pt x="296895" y="6653"/>
                        </a:lnTo>
                        <a:close/>
                        <a:moveTo>
                          <a:pt x="119007" y="0"/>
                        </a:moveTo>
                        <a:lnTo>
                          <a:pt x="126788" y="0"/>
                        </a:lnTo>
                        <a:lnTo>
                          <a:pt x="125445" y="6653"/>
                        </a:lnTo>
                        <a:lnTo>
                          <a:pt x="127695" y="17798"/>
                        </a:lnTo>
                        <a:lnTo>
                          <a:pt x="119007" y="17798"/>
                        </a:lnTo>
                        <a:close/>
                        <a:moveTo>
                          <a:pt x="79338" y="0"/>
                        </a:moveTo>
                        <a:lnTo>
                          <a:pt x="100698" y="0"/>
                        </a:lnTo>
                        <a:lnTo>
                          <a:pt x="100698" y="17798"/>
                        </a:lnTo>
                        <a:lnTo>
                          <a:pt x="79338" y="17798"/>
                        </a:lnTo>
                        <a:close/>
                        <a:moveTo>
                          <a:pt x="39669" y="0"/>
                        </a:moveTo>
                        <a:lnTo>
                          <a:pt x="61029" y="0"/>
                        </a:lnTo>
                        <a:lnTo>
                          <a:pt x="61029" y="17798"/>
                        </a:lnTo>
                        <a:lnTo>
                          <a:pt x="39669" y="17798"/>
                        </a:lnTo>
                        <a:close/>
                        <a:moveTo>
                          <a:pt x="0" y="0"/>
                        </a:moveTo>
                        <a:lnTo>
                          <a:pt x="21360" y="0"/>
                        </a:lnTo>
                        <a:lnTo>
                          <a:pt x="21360" y="17798"/>
                        </a:lnTo>
                        <a:lnTo>
                          <a:pt x="0" y="1779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57"/>
                  <p:cNvSpPr/>
                  <p:nvPr/>
                </p:nvSpPr>
                <p:spPr bwMode="auto">
                  <a:xfrm>
                    <a:off x="8129952" y="3890956"/>
                    <a:ext cx="199768" cy="199769"/>
                  </a:xfrm>
                  <a:custGeom>
                    <a:avLst/>
                    <a:gdLst>
                      <a:gd name="connsiteX0" fmla="*/ 111317 w 307910"/>
                      <a:gd name="connsiteY0" fmla="*/ 84905 h 307910"/>
                      <a:gd name="connsiteX1" fmla="*/ 75572 w 307910"/>
                      <a:gd name="connsiteY1" fmla="*/ 120650 h 307910"/>
                      <a:gd name="connsiteX2" fmla="*/ 113544 w 307910"/>
                      <a:gd name="connsiteY2" fmla="*/ 158621 h 307910"/>
                      <a:gd name="connsiteX3" fmla="*/ 75572 w 307910"/>
                      <a:gd name="connsiteY3" fmla="*/ 196592 h 307910"/>
                      <a:gd name="connsiteX4" fmla="*/ 111317 w 307910"/>
                      <a:gd name="connsiteY4" fmla="*/ 232337 h 307910"/>
                      <a:gd name="connsiteX5" fmla="*/ 149289 w 307910"/>
                      <a:gd name="connsiteY5" fmla="*/ 194366 h 307910"/>
                      <a:gd name="connsiteX6" fmla="*/ 187261 w 307910"/>
                      <a:gd name="connsiteY6" fmla="*/ 232337 h 307910"/>
                      <a:gd name="connsiteX7" fmla="*/ 223006 w 307910"/>
                      <a:gd name="connsiteY7" fmla="*/ 196592 h 307910"/>
                      <a:gd name="connsiteX8" fmla="*/ 185034 w 307910"/>
                      <a:gd name="connsiteY8" fmla="*/ 158621 h 307910"/>
                      <a:gd name="connsiteX9" fmla="*/ 223006 w 307910"/>
                      <a:gd name="connsiteY9" fmla="*/ 120650 h 307910"/>
                      <a:gd name="connsiteX10" fmla="*/ 187261 w 307910"/>
                      <a:gd name="connsiteY10" fmla="*/ 84905 h 307910"/>
                      <a:gd name="connsiteX11" fmla="*/ 149289 w 307910"/>
                      <a:gd name="connsiteY11" fmla="*/ 122876 h 307910"/>
                      <a:gd name="connsiteX12" fmla="*/ 153955 w 307910"/>
                      <a:gd name="connsiteY12" fmla="*/ 0 h 307910"/>
                      <a:gd name="connsiteX13" fmla="*/ 307910 w 307910"/>
                      <a:gd name="connsiteY13" fmla="*/ 153955 h 307910"/>
                      <a:gd name="connsiteX14" fmla="*/ 153955 w 307910"/>
                      <a:gd name="connsiteY14" fmla="*/ 307910 h 307910"/>
                      <a:gd name="connsiteX15" fmla="*/ 0 w 307910"/>
                      <a:gd name="connsiteY15" fmla="*/ 153955 h 307910"/>
                      <a:gd name="connsiteX16" fmla="*/ 153955 w 307910"/>
                      <a:gd name="connsiteY16" fmla="*/ 0 h 3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10" h="307910">
                        <a:moveTo>
                          <a:pt x="111317" y="84905"/>
                        </a:moveTo>
                        <a:lnTo>
                          <a:pt x="75572" y="120650"/>
                        </a:lnTo>
                        <a:lnTo>
                          <a:pt x="113544" y="158621"/>
                        </a:lnTo>
                        <a:lnTo>
                          <a:pt x="75572" y="196592"/>
                        </a:lnTo>
                        <a:lnTo>
                          <a:pt x="111317" y="232337"/>
                        </a:lnTo>
                        <a:lnTo>
                          <a:pt x="149289" y="194366"/>
                        </a:lnTo>
                        <a:lnTo>
                          <a:pt x="187261" y="232337"/>
                        </a:lnTo>
                        <a:lnTo>
                          <a:pt x="223006" y="196592"/>
                        </a:lnTo>
                        <a:lnTo>
                          <a:pt x="185034" y="158621"/>
                        </a:lnTo>
                        <a:lnTo>
                          <a:pt x="223006" y="120650"/>
                        </a:lnTo>
                        <a:lnTo>
                          <a:pt x="187261" y="84905"/>
                        </a:lnTo>
                        <a:lnTo>
                          <a:pt x="149289" y="122876"/>
                        </a:lnTo>
                        <a:close/>
                        <a:moveTo>
                          <a:pt x="153955" y="0"/>
                        </a:moveTo>
                        <a:cubicBezTo>
                          <a:pt x="238982" y="0"/>
                          <a:pt x="307910" y="68928"/>
                          <a:pt x="307910" y="153955"/>
                        </a:cubicBezTo>
                        <a:cubicBezTo>
                          <a:pt x="307910" y="238982"/>
                          <a:pt x="238982" y="307910"/>
                          <a:pt x="153955" y="307910"/>
                        </a:cubicBezTo>
                        <a:cubicBezTo>
                          <a:pt x="68928" y="307910"/>
                          <a:pt x="0" y="238982"/>
                          <a:pt x="0" y="153955"/>
                        </a:cubicBezTo>
                        <a:cubicBezTo>
                          <a:pt x="0" y="68928"/>
                          <a:pt x="68928" y="0"/>
                          <a:pt x="15395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6" name="Group 5"/>
          <p:cNvGrpSpPr/>
          <p:nvPr/>
        </p:nvGrpSpPr>
        <p:grpSpPr>
          <a:xfrm>
            <a:off x="225252" y="1675652"/>
            <a:ext cx="2778917" cy="2055365"/>
            <a:chOff x="450026" y="1796960"/>
            <a:chExt cx="2834640" cy="2096579"/>
          </a:xfrm>
        </p:grpSpPr>
        <p:sp>
          <p:nvSpPr>
            <p:cNvPr id="68" name="Rectangle 67"/>
            <p:cNvSpPr/>
            <p:nvPr/>
          </p:nvSpPr>
          <p:spPr bwMode="auto">
            <a:xfrm>
              <a:off x="450026" y="291682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1087059" rtl="0" eaLnBrk="1" fontAlgn="auto" latinLnBrk="0" hangingPunct="1">
                <a:lnSpc>
                  <a:spcPct val="100000"/>
                </a:lnSpc>
                <a:spcBef>
                  <a:spcPts val="0"/>
                </a:spcBef>
                <a:spcAft>
                  <a:spcPts val="600"/>
                </a:spcAft>
                <a:buClr>
                  <a:srgbClr val="505050"/>
                </a:buClr>
                <a:buSzTx/>
                <a:buFontTx/>
                <a:buNone/>
                <a:tabLst/>
                <a:defRPr/>
              </a:pPr>
              <a:r>
                <a:rPr kumimoji="0" lang="en-US" sz="1961" b="0" i="0" u="none" strike="noStrike" kern="0" cap="none" spc="0" normalizeH="0" baseline="0" noProof="0" dirty="0">
                  <a:ln>
                    <a:noFill/>
                  </a:ln>
                  <a:solidFill>
                    <a:srgbClr val="0072C6"/>
                  </a:solidFill>
                  <a:effectLst/>
                  <a:uLnTx/>
                  <a:uFillTx/>
                  <a:latin typeface="Segoe UI"/>
                  <a:ea typeface="+mn-ea"/>
                  <a:cs typeface="+mn-cs"/>
                </a:rPr>
                <a:t>Difficult to maintain </a:t>
              </a:r>
              <a:br>
                <a:rPr kumimoji="0" lang="en-US" sz="1961" b="0" i="0" u="none" strike="noStrike" kern="0" cap="none" spc="0" normalizeH="0" baseline="0" noProof="0" dirty="0">
                  <a:ln>
                    <a:noFill/>
                  </a:ln>
                  <a:solidFill>
                    <a:srgbClr val="0072C6"/>
                  </a:solidFill>
                  <a:effectLst/>
                  <a:uLnTx/>
                  <a:uFillTx/>
                  <a:latin typeface="Segoe UI"/>
                  <a:ea typeface="+mn-ea"/>
                  <a:cs typeface="+mn-cs"/>
                </a:rPr>
              </a:br>
              <a:r>
                <a:rPr kumimoji="0" lang="en-US" sz="1961" b="0" i="0" u="none" strike="noStrike" kern="0" cap="none" spc="0" normalizeH="0" baseline="0" noProof="0" dirty="0">
                  <a:ln>
                    <a:noFill/>
                  </a:ln>
                  <a:solidFill>
                    <a:srgbClr val="0072C6"/>
                  </a:solidFill>
                  <a:effectLst/>
                  <a:uLnTx/>
                  <a:uFillTx/>
                  <a:latin typeface="Segoe UI"/>
                  <a:ea typeface="+mn-ea"/>
                  <a:cs typeface="+mn-cs"/>
                </a:rPr>
                <a:t>cohesive security</a:t>
              </a:r>
            </a:p>
          </p:txBody>
        </p:sp>
        <p:grpSp>
          <p:nvGrpSpPr>
            <p:cNvPr id="91" name="Group 90"/>
            <p:cNvGrpSpPr/>
            <p:nvPr/>
          </p:nvGrpSpPr>
          <p:grpSpPr>
            <a:xfrm>
              <a:off x="1307416" y="1796960"/>
              <a:ext cx="1119860" cy="1119860"/>
              <a:chOff x="1294795" y="2125663"/>
              <a:chExt cx="1145102" cy="1145102"/>
            </a:xfrm>
          </p:grpSpPr>
          <p:sp>
            <p:nvSpPr>
              <p:cNvPr id="92" name="Oval 91"/>
              <p:cNvSpPr/>
              <p:nvPr/>
            </p:nvSpPr>
            <p:spPr bwMode="auto">
              <a:xfrm>
                <a:off x="1294795" y="2125663"/>
                <a:ext cx="1145102" cy="1145102"/>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p:cNvGrpSpPr/>
              <p:nvPr/>
            </p:nvGrpSpPr>
            <p:grpSpPr>
              <a:xfrm>
                <a:off x="1500090" y="2303765"/>
                <a:ext cx="734512" cy="788898"/>
                <a:chOff x="2388638" y="7521823"/>
                <a:chExt cx="734512" cy="788898"/>
              </a:xfrm>
              <a:solidFill>
                <a:schemeClr val="accent1"/>
              </a:solidFill>
            </p:grpSpPr>
            <p:sp>
              <p:nvSpPr>
                <p:cNvPr id="94" name="Freeform: Shape 28"/>
                <p:cNvSpPr>
                  <a:spLocks noChangeAspect="1"/>
                </p:cNvSpPr>
                <p:nvPr/>
              </p:nvSpPr>
              <p:spPr bwMode="auto">
                <a:xfrm>
                  <a:off x="2388638" y="7656076"/>
                  <a:ext cx="568335" cy="654645"/>
                </a:xfrm>
                <a:custGeom>
                  <a:avLst/>
                  <a:gdLst>
                    <a:gd name="connsiteX0" fmla="*/ 300370 w 568335"/>
                    <a:gd name="connsiteY0" fmla="*/ 454984 h 654645"/>
                    <a:gd name="connsiteX1" fmla="*/ 300461 w 568335"/>
                    <a:gd name="connsiteY1" fmla="*/ 454984 h 654645"/>
                    <a:gd name="connsiteX2" fmla="*/ 300400 w 568335"/>
                    <a:gd name="connsiteY2" fmla="*/ 455092 h 654645"/>
                    <a:gd name="connsiteX3" fmla="*/ 277449 w 568335"/>
                    <a:gd name="connsiteY3" fmla="*/ 454984 h 654645"/>
                    <a:gd name="connsiteX4" fmla="*/ 277540 w 568335"/>
                    <a:gd name="connsiteY4" fmla="*/ 454984 h 654645"/>
                    <a:gd name="connsiteX5" fmla="*/ 277510 w 568335"/>
                    <a:gd name="connsiteY5" fmla="*/ 455092 h 654645"/>
                    <a:gd name="connsiteX6" fmla="*/ 292205 w 568335"/>
                    <a:gd name="connsiteY6" fmla="*/ 219418 h 654645"/>
                    <a:gd name="connsiteX7" fmla="*/ 334329 w 568335"/>
                    <a:gd name="connsiteY7" fmla="*/ 257448 h 654645"/>
                    <a:gd name="connsiteX8" fmla="*/ 334340 w 568335"/>
                    <a:gd name="connsiteY8" fmla="*/ 299259 h 654645"/>
                    <a:gd name="connsiteX9" fmla="*/ 246499 w 568335"/>
                    <a:gd name="connsiteY9" fmla="*/ 299259 h 654645"/>
                    <a:gd name="connsiteX10" fmla="*/ 246507 w 568335"/>
                    <a:gd name="connsiteY10" fmla="*/ 257448 h 654645"/>
                    <a:gd name="connsiteX11" fmla="*/ 292205 w 568335"/>
                    <a:gd name="connsiteY11" fmla="*/ 219418 h 654645"/>
                    <a:gd name="connsiteX12" fmla="*/ 291184 w 568335"/>
                    <a:gd name="connsiteY12" fmla="*/ 190577 h 654645"/>
                    <a:gd name="connsiteX13" fmla="*/ 218935 w 568335"/>
                    <a:gd name="connsiteY13" fmla="*/ 257192 h 654645"/>
                    <a:gd name="connsiteX14" fmla="*/ 218935 w 568335"/>
                    <a:gd name="connsiteY14" fmla="*/ 299525 h 654645"/>
                    <a:gd name="connsiteX15" fmla="*/ 194098 w 568335"/>
                    <a:gd name="connsiteY15" fmla="*/ 326728 h 654645"/>
                    <a:gd name="connsiteX16" fmla="*/ 194098 w 568335"/>
                    <a:gd name="connsiteY16" fmla="*/ 436601 h 654645"/>
                    <a:gd name="connsiteX17" fmla="*/ 221574 w 568335"/>
                    <a:gd name="connsiteY17" fmla="*/ 464070 h 654645"/>
                    <a:gd name="connsiteX18" fmla="*/ 359966 w 568335"/>
                    <a:gd name="connsiteY18" fmla="*/ 464070 h 654645"/>
                    <a:gd name="connsiteX19" fmla="*/ 387441 w 568335"/>
                    <a:gd name="connsiteY19" fmla="*/ 436601 h 654645"/>
                    <a:gd name="connsiteX20" fmla="*/ 387441 w 568335"/>
                    <a:gd name="connsiteY20" fmla="*/ 326728 h 654645"/>
                    <a:gd name="connsiteX21" fmla="*/ 361390 w 568335"/>
                    <a:gd name="connsiteY21" fmla="*/ 299403 h 654645"/>
                    <a:gd name="connsiteX22" fmla="*/ 361391 w 568335"/>
                    <a:gd name="connsiteY22" fmla="*/ 257448 h 654645"/>
                    <a:gd name="connsiteX23" fmla="*/ 291184 w 568335"/>
                    <a:gd name="connsiteY23" fmla="*/ 190577 h 654645"/>
                    <a:gd name="connsiteX24" fmla="*/ 287278 w 568335"/>
                    <a:gd name="connsiteY24" fmla="*/ 0 h 654645"/>
                    <a:gd name="connsiteX25" fmla="*/ 345198 w 568335"/>
                    <a:gd name="connsiteY25" fmla="*/ 33020 h 654645"/>
                    <a:gd name="connsiteX26" fmla="*/ 343490 w 568335"/>
                    <a:gd name="connsiteY26" fmla="*/ 49966 h 654645"/>
                    <a:gd name="connsiteX27" fmla="*/ 553814 w 568335"/>
                    <a:gd name="connsiteY27" fmla="*/ 260290 h 654645"/>
                    <a:gd name="connsiteX28" fmla="*/ 568335 w 568335"/>
                    <a:gd name="connsiteY28" fmla="*/ 258826 h 654645"/>
                    <a:gd name="connsiteX29" fmla="*/ 550435 w 568335"/>
                    <a:gd name="connsiteY29" fmla="*/ 349610 h 654645"/>
                    <a:gd name="connsiteX30" fmla="*/ 286995 w 568335"/>
                    <a:gd name="connsiteY30" fmla="*/ 654645 h 654645"/>
                    <a:gd name="connsiteX31" fmla="*/ 0 w 568335"/>
                    <a:gd name="connsiteY31" fmla="*/ 80987 h 654645"/>
                    <a:gd name="connsiteX32" fmla="*/ 287278 w 568335"/>
                    <a:gd name="connsiteY32" fmla="*/ 0 h 65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8335" h="654645">
                      <a:moveTo>
                        <a:pt x="300370" y="454984"/>
                      </a:moveTo>
                      <a:lnTo>
                        <a:pt x="300461" y="454984"/>
                      </a:lnTo>
                      <a:lnTo>
                        <a:pt x="300400" y="455092"/>
                      </a:lnTo>
                      <a:close/>
                      <a:moveTo>
                        <a:pt x="277449" y="454984"/>
                      </a:moveTo>
                      <a:lnTo>
                        <a:pt x="277540" y="454984"/>
                      </a:lnTo>
                      <a:lnTo>
                        <a:pt x="277510" y="455092"/>
                      </a:lnTo>
                      <a:close/>
                      <a:moveTo>
                        <a:pt x="292205" y="219418"/>
                      </a:moveTo>
                      <a:cubicBezTo>
                        <a:pt x="314672" y="219333"/>
                        <a:pt x="333563" y="244516"/>
                        <a:pt x="334329" y="257448"/>
                      </a:cubicBezTo>
                      <a:cubicBezTo>
                        <a:pt x="335081" y="270133"/>
                        <a:pt x="334358" y="285275"/>
                        <a:pt x="334340" y="299259"/>
                      </a:cubicBezTo>
                      <a:lnTo>
                        <a:pt x="246499" y="299259"/>
                      </a:lnTo>
                      <a:cubicBezTo>
                        <a:pt x="246481" y="285529"/>
                        <a:pt x="245839" y="276890"/>
                        <a:pt x="246507" y="257448"/>
                      </a:cubicBezTo>
                      <a:cubicBezTo>
                        <a:pt x="247187" y="237624"/>
                        <a:pt x="269739" y="219503"/>
                        <a:pt x="292205" y="219418"/>
                      </a:cubicBezTo>
                      <a:close/>
                      <a:moveTo>
                        <a:pt x="291184" y="190577"/>
                      </a:moveTo>
                      <a:cubicBezTo>
                        <a:pt x="255272" y="190747"/>
                        <a:pt x="218764" y="219163"/>
                        <a:pt x="218935" y="257192"/>
                      </a:cubicBezTo>
                      <a:lnTo>
                        <a:pt x="218935" y="299525"/>
                      </a:lnTo>
                      <a:cubicBezTo>
                        <a:pt x="204991" y="300720"/>
                        <a:pt x="194098" y="312453"/>
                        <a:pt x="194098" y="326728"/>
                      </a:cubicBezTo>
                      <a:lnTo>
                        <a:pt x="194098" y="436601"/>
                      </a:lnTo>
                      <a:cubicBezTo>
                        <a:pt x="194098" y="451771"/>
                        <a:pt x="206400" y="464070"/>
                        <a:pt x="221574" y="464070"/>
                      </a:cubicBezTo>
                      <a:lnTo>
                        <a:pt x="359966" y="464070"/>
                      </a:lnTo>
                      <a:cubicBezTo>
                        <a:pt x="375140" y="464070"/>
                        <a:pt x="387441" y="451771"/>
                        <a:pt x="387441" y="436601"/>
                      </a:cubicBezTo>
                      <a:lnTo>
                        <a:pt x="387441" y="326728"/>
                      </a:lnTo>
                      <a:cubicBezTo>
                        <a:pt x="387441" y="312037"/>
                        <a:pt x="375906" y="300040"/>
                        <a:pt x="361390" y="299403"/>
                      </a:cubicBezTo>
                      <a:cubicBezTo>
                        <a:pt x="361389" y="285839"/>
                        <a:pt x="361307" y="292911"/>
                        <a:pt x="361391" y="257448"/>
                      </a:cubicBezTo>
                      <a:cubicBezTo>
                        <a:pt x="361476" y="221630"/>
                        <a:pt x="327096" y="190407"/>
                        <a:pt x="291184" y="190577"/>
                      </a:cubicBezTo>
                      <a:close/>
                      <a:moveTo>
                        <a:pt x="287278" y="0"/>
                      </a:moveTo>
                      <a:lnTo>
                        <a:pt x="345198" y="33020"/>
                      </a:lnTo>
                      <a:lnTo>
                        <a:pt x="343490" y="49966"/>
                      </a:lnTo>
                      <a:cubicBezTo>
                        <a:pt x="343490" y="166125"/>
                        <a:pt x="437655" y="260290"/>
                        <a:pt x="553814" y="260290"/>
                      </a:cubicBezTo>
                      <a:lnTo>
                        <a:pt x="568335" y="258826"/>
                      </a:lnTo>
                      <a:lnTo>
                        <a:pt x="550435" y="349610"/>
                      </a:lnTo>
                      <a:cubicBezTo>
                        <a:pt x="517271" y="477382"/>
                        <a:pt x="445385" y="611527"/>
                        <a:pt x="286995" y="654645"/>
                      </a:cubicBezTo>
                      <a:cubicBezTo>
                        <a:pt x="9718" y="548162"/>
                        <a:pt x="2000" y="276706"/>
                        <a:pt x="0" y="80987"/>
                      </a:cubicBezTo>
                      <a:cubicBezTo>
                        <a:pt x="97260" y="80238"/>
                        <a:pt x="188518" y="66740"/>
                        <a:pt x="28727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marL="0" marR="0" lvl="0" indent="0" algn="ctr" defTabSz="895688" rtl="0" eaLnBrk="1" fontAlgn="base" latinLnBrk="0" hangingPunct="1">
                    <a:lnSpc>
                      <a:spcPct val="100000"/>
                    </a:lnSpc>
                    <a:spcBef>
                      <a:spcPct val="0"/>
                    </a:spcBef>
                    <a:spcAft>
                      <a:spcPct val="0"/>
                    </a:spcAft>
                    <a:buClrTx/>
                    <a:buSzTx/>
                    <a:buFontTx/>
                    <a:buNone/>
                    <a:tabLst/>
                    <a:defRPr/>
                  </a:pPr>
                  <a:endParaRPr kumimoji="0" lang="en-US" sz="882" b="0" i="0" u="none" strike="noStrike" kern="0" cap="none" spc="-49"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5" name="Freeform: Shape 47"/>
                <p:cNvSpPr/>
                <p:nvPr/>
              </p:nvSpPr>
              <p:spPr bwMode="auto">
                <a:xfrm>
                  <a:off x="2755406" y="7521823"/>
                  <a:ext cx="367744" cy="367744"/>
                </a:xfrm>
                <a:custGeom>
                  <a:avLst/>
                  <a:gdLst>
                    <a:gd name="connsiteX0" fmla="*/ 305729 w 639884"/>
                    <a:gd name="connsiteY0" fmla="*/ 486471 h 639884"/>
                    <a:gd name="connsiteX1" fmla="*/ 270068 w 639884"/>
                    <a:gd name="connsiteY1" fmla="*/ 500669 h 639884"/>
                    <a:gd name="connsiteX2" fmla="*/ 255540 w 639884"/>
                    <a:gd name="connsiteY2" fmla="*/ 535670 h 639884"/>
                    <a:gd name="connsiteX3" fmla="*/ 270564 w 639884"/>
                    <a:gd name="connsiteY3" fmla="*/ 572156 h 639884"/>
                    <a:gd name="connsiteX4" fmla="*/ 305729 w 639884"/>
                    <a:gd name="connsiteY4" fmla="*/ 585199 h 639884"/>
                    <a:gd name="connsiteX5" fmla="*/ 340069 w 639884"/>
                    <a:gd name="connsiteY5" fmla="*/ 571991 h 639884"/>
                    <a:gd name="connsiteX6" fmla="*/ 354928 w 639884"/>
                    <a:gd name="connsiteY6" fmla="*/ 535670 h 639884"/>
                    <a:gd name="connsiteX7" fmla="*/ 340730 w 639884"/>
                    <a:gd name="connsiteY7" fmla="*/ 500669 h 639884"/>
                    <a:gd name="connsiteX8" fmla="*/ 305729 w 639884"/>
                    <a:gd name="connsiteY8" fmla="*/ 486471 h 639884"/>
                    <a:gd name="connsiteX9" fmla="*/ 313654 w 639884"/>
                    <a:gd name="connsiteY9" fmla="*/ 85284 h 639884"/>
                    <a:gd name="connsiteX10" fmla="*/ 223511 w 639884"/>
                    <a:gd name="connsiteY10" fmla="*/ 106417 h 639884"/>
                    <a:gd name="connsiteX11" fmla="*/ 164737 w 639884"/>
                    <a:gd name="connsiteY11" fmla="*/ 159743 h 639884"/>
                    <a:gd name="connsiteX12" fmla="*/ 144595 w 639884"/>
                    <a:gd name="connsiteY12" fmla="*/ 223306 h 639884"/>
                    <a:gd name="connsiteX13" fmla="*/ 157308 w 639884"/>
                    <a:gd name="connsiteY13" fmla="*/ 251537 h 639884"/>
                    <a:gd name="connsiteX14" fmla="*/ 188511 w 639884"/>
                    <a:gd name="connsiteY14" fmla="*/ 264580 h 639884"/>
                    <a:gd name="connsiteX15" fmla="*/ 231106 w 639884"/>
                    <a:gd name="connsiteY15" fmla="*/ 227268 h 639884"/>
                    <a:gd name="connsiteX16" fmla="*/ 260163 w 639884"/>
                    <a:gd name="connsiteY16" fmla="*/ 173281 h 639884"/>
                    <a:gd name="connsiteX17" fmla="*/ 313654 w 639884"/>
                    <a:gd name="connsiteY17" fmla="*/ 154955 h 639884"/>
                    <a:gd name="connsiteX18" fmla="*/ 364338 w 639884"/>
                    <a:gd name="connsiteY18" fmla="*/ 173116 h 639884"/>
                    <a:gd name="connsiteX19" fmla="*/ 383985 w 639884"/>
                    <a:gd name="connsiteY19" fmla="*/ 217692 h 639884"/>
                    <a:gd name="connsiteX20" fmla="*/ 377546 w 639884"/>
                    <a:gd name="connsiteY20" fmla="*/ 242787 h 639884"/>
                    <a:gd name="connsiteX21" fmla="*/ 361697 w 639884"/>
                    <a:gd name="connsiteY21" fmla="*/ 263754 h 639884"/>
                    <a:gd name="connsiteX22" fmla="*/ 331154 w 639884"/>
                    <a:gd name="connsiteY22" fmla="*/ 291656 h 639884"/>
                    <a:gd name="connsiteX23" fmla="*/ 292852 w 639884"/>
                    <a:gd name="connsiteY23" fmla="*/ 328142 h 639884"/>
                    <a:gd name="connsiteX24" fmla="*/ 270068 w 639884"/>
                    <a:gd name="connsiteY24" fmla="*/ 363803 h 639884"/>
                    <a:gd name="connsiteX25" fmla="*/ 261483 w 639884"/>
                    <a:gd name="connsiteY25" fmla="*/ 411846 h 639884"/>
                    <a:gd name="connsiteX26" fmla="*/ 273205 w 639884"/>
                    <a:gd name="connsiteY26" fmla="*/ 445196 h 639884"/>
                    <a:gd name="connsiteX27" fmla="*/ 302097 w 639884"/>
                    <a:gd name="connsiteY27" fmla="*/ 456423 h 639884"/>
                    <a:gd name="connsiteX28" fmla="*/ 341390 w 639884"/>
                    <a:gd name="connsiteY28" fmla="*/ 422082 h 639884"/>
                    <a:gd name="connsiteX29" fmla="*/ 346838 w 639884"/>
                    <a:gd name="connsiteY29" fmla="*/ 399464 h 639884"/>
                    <a:gd name="connsiteX30" fmla="*/ 351956 w 639884"/>
                    <a:gd name="connsiteY30" fmla="*/ 386587 h 639884"/>
                    <a:gd name="connsiteX31" fmla="*/ 362027 w 639884"/>
                    <a:gd name="connsiteY31" fmla="*/ 372388 h 639884"/>
                    <a:gd name="connsiteX32" fmla="*/ 380023 w 639884"/>
                    <a:gd name="connsiteY32" fmla="*/ 354393 h 639884"/>
                    <a:gd name="connsiteX33" fmla="*/ 436321 w 639884"/>
                    <a:gd name="connsiteY33" fmla="*/ 302717 h 639884"/>
                    <a:gd name="connsiteX34" fmla="*/ 463396 w 639884"/>
                    <a:gd name="connsiteY34" fmla="*/ 266231 h 639884"/>
                    <a:gd name="connsiteX35" fmla="*/ 474788 w 639884"/>
                    <a:gd name="connsiteY35" fmla="*/ 217032 h 639884"/>
                    <a:gd name="connsiteX36" fmla="*/ 454811 w 639884"/>
                    <a:gd name="connsiteY36" fmla="*/ 150993 h 639884"/>
                    <a:gd name="connsiteX37" fmla="*/ 398183 w 639884"/>
                    <a:gd name="connsiteY37" fmla="*/ 102949 h 639884"/>
                    <a:gd name="connsiteX38" fmla="*/ 313654 w 639884"/>
                    <a:gd name="connsiteY38" fmla="*/ 85284 h 639884"/>
                    <a:gd name="connsiteX39" fmla="*/ 319942 w 639884"/>
                    <a:gd name="connsiteY39" fmla="*/ 0 h 639884"/>
                    <a:gd name="connsiteX40" fmla="*/ 639884 w 639884"/>
                    <a:gd name="connsiteY40" fmla="*/ 319942 h 639884"/>
                    <a:gd name="connsiteX41" fmla="*/ 319942 w 639884"/>
                    <a:gd name="connsiteY41" fmla="*/ 639884 h 639884"/>
                    <a:gd name="connsiteX42" fmla="*/ 0 w 639884"/>
                    <a:gd name="connsiteY42" fmla="*/ 319942 h 639884"/>
                    <a:gd name="connsiteX43" fmla="*/ 319942 w 639884"/>
                    <a:gd name="connsiteY43" fmla="*/ 0 h 63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39884" h="639884">
                      <a:moveTo>
                        <a:pt x="305729" y="486471"/>
                      </a:moveTo>
                      <a:cubicBezTo>
                        <a:pt x="291641" y="486471"/>
                        <a:pt x="279754" y="491204"/>
                        <a:pt x="270068" y="500669"/>
                      </a:cubicBezTo>
                      <a:cubicBezTo>
                        <a:pt x="260383" y="510135"/>
                        <a:pt x="255540" y="521802"/>
                        <a:pt x="255540" y="535670"/>
                      </a:cubicBezTo>
                      <a:cubicBezTo>
                        <a:pt x="255540" y="551299"/>
                        <a:pt x="260548" y="563461"/>
                        <a:pt x="270564" y="572156"/>
                      </a:cubicBezTo>
                      <a:cubicBezTo>
                        <a:pt x="280579" y="580851"/>
                        <a:pt x="292301" y="585199"/>
                        <a:pt x="305729" y="585199"/>
                      </a:cubicBezTo>
                      <a:cubicBezTo>
                        <a:pt x="318717" y="585199"/>
                        <a:pt x="330163" y="580796"/>
                        <a:pt x="340069" y="571991"/>
                      </a:cubicBezTo>
                      <a:cubicBezTo>
                        <a:pt x="349975" y="563186"/>
                        <a:pt x="354928" y="551079"/>
                        <a:pt x="354928" y="535670"/>
                      </a:cubicBezTo>
                      <a:cubicBezTo>
                        <a:pt x="354928" y="521802"/>
                        <a:pt x="350195" y="510135"/>
                        <a:pt x="340730" y="500669"/>
                      </a:cubicBezTo>
                      <a:cubicBezTo>
                        <a:pt x="331264" y="491204"/>
                        <a:pt x="319597" y="486471"/>
                        <a:pt x="305729" y="486471"/>
                      </a:cubicBezTo>
                      <a:close/>
                      <a:moveTo>
                        <a:pt x="313654" y="85284"/>
                      </a:moveTo>
                      <a:cubicBezTo>
                        <a:pt x="279314" y="85284"/>
                        <a:pt x="249266" y="92329"/>
                        <a:pt x="223511" y="106417"/>
                      </a:cubicBezTo>
                      <a:cubicBezTo>
                        <a:pt x="197756" y="120505"/>
                        <a:pt x="178165" y="138280"/>
                        <a:pt x="164737" y="159743"/>
                      </a:cubicBezTo>
                      <a:cubicBezTo>
                        <a:pt x="151309" y="181206"/>
                        <a:pt x="144595" y="202393"/>
                        <a:pt x="144595" y="223306"/>
                      </a:cubicBezTo>
                      <a:cubicBezTo>
                        <a:pt x="144595" y="233431"/>
                        <a:pt x="148832" y="242842"/>
                        <a:pt x="157308" y="251537"/>
                      </a:cubicBezTo>
                      <a:cubicBezTo>
                        <a:pt x="165782" y="260232"/>
                        <a:pt x="176184" y="264580"/>
                        <a:pt x="188511" y="264580"/>
                      </a:cubicBezTo>
                      <a:cubicBezTo>
                        <a:pt x="209423" y="264580"/>
                        <a:pt x="223621" y="252142"/>
                        <a:pt x="231106" y="227268"/>
                      </a:cubicBezTo>
                      <a:cubicBezTo>
                        <a:pt x="239030" y="203494"/>
                        <a:pt x="248716" y="185498"/>
                        <a:pt x="260163" y="173281"/>
                      </a:cubicBezTo>
                      <a:cubicBezTo>
                        <a:pt x="271609" y="161064"/>
                        <a:pt x="289440" y="154955"/>
                        <a:pt x="313654" y="154955"/>
                      </a:cubicBezTo>
                      <a:cubicBezTo>
                        <a:pt x="334346" y="154955"/>
                        <a:pt x="351241" y="161009"/>
                        <a:pt x="364338" y="173116"/>
                      </a:cubicBezTo>
                      <a:cubicBezTo>
                        <a:pt x="377436" y="185223"/>
                        <a:pt x="383985" y="200082"/>
                        <a:pt x="383985" y="217692"/>
                      </a:cubicBezTo>
                      <a:cubicBezTo>
                        <a:pt x="383985" y="226718"/>
                        <a:pt x="381839" y="235082"/>
                        <a:pt x="377546" y="242787"/>
                      </a:cubicBezTo>
                      <a:cubicBezTo>
                        <a:pt x="373254" y="250491"/>
                        <a:pt x="367971" y="257481"/>
                        <a:pt x="361697" y="263754"/>
                      </a:cubicBezTo>
                      <a:cubicBezTo>
                        <a:pt x="355423" y="270028"/>
                        <a:pt x="345242" y="279329"/>
                        <a:pt x="331154" y="291656"/>
                      </a:cubicBezTo>
                      <a:cubicBezTo>
                        <a:pt x="315085" y="305744"/>
                        <a:pt x="302317" y="317906"/>
                        <a:pt x="292852" y="328142"/>
                      </a:cubicBezTo>
                      <a:cubicBezTo>
                        <a:pt x="283386" y="338378"/>
                        <a:pt x="275792" y="350265"/>
                        <a:pt x="270068" y="363803"/>
                      </a:cubicBezTo>
                      <a:cubicBezTo>
                        <a:pt x="264345" y="377341"/>
                        <a:pt x="261483" y="393356"/>
                        <a:pt x="261483" y="411846"/>
                      </a:cubicBezTo>
                      <a:cubicBezTo>
                        <a:pt x="261483" y="426595"/>
                        <a:pt x="265391" y="437712"/>
                        <a:pt x="273205" y="445196"/>
                      </a:cubicBezTo>
                      <a:cubicBezTo>
                        <a:pt x="281020" y="452681"/>
                        <a:pt x="290650" y="456423"/>
                        <a:pt x="302097" y="456423"/>
                      </a:cubicBezTo>
                      <a:cubicBezTo>
                        <a:pt x="324110" y="456423"/>
                        <a:pt x="337207" y="444976"/>
                        <a:pt x="341390" y="422082"/>
                      </a:cubicBezTo>
                      <a:cubicBezTo>
                        <a:pt x="343812" y="411296"/>
                        <a:pt x="345627" y="403757"/>
                        <a:pt x="346838" y="399464"/>
                      </a:cubicBezTo>
                      <a:cubicBezTo>
                        <a:pt x="348049" y="395172"/>
                        <a:pt x="349755" y="390879"/>
                        <a:pt x="351956" y="386587"/>
                      </a:cubicBezTo>
                      <a:cubicBezTo>
                        <a:pt x="354158" y="382294"/>
                        <a:pt x="357515" y="377561"/>
                        <a:pt x="362027" y="372388"/>
                      </a:cubicBezTo>
                      <a:cubicBezTo>
                        <a:pt x="366540" y="367215"/>
                        <a:pt x="372538" y="361217"/>
                        <a:pt x="380023" y="354393"/>
                      </a:cubicBezTo>
                      <a:cubicBezTo>
                        <a:pt x="407099" y="330178"/>
                        <a:pt x="425864" y="312953"/>
                        <a:pt x="436321" y="302717"/>
                      </a:cubicBezTo>
                      <a:cubicBezTo>
                        <a:pt x="446777" y="292481"/>
                        <a:pt x="455802" y="280319"/>
                        <a:pt x="463396" y="266231"/>
                      </a:cubicBezTo>
                      <a:cubicBezTo>
                        <a:pt x="470991" y="252142"/>
                        <a:pt x="474788" y="235743"/>
                        <a:pt x="474788" y="217032"/>
                      </a:cubicBezTo>
                      <a:cubicBezTo>
                        <a:pt x="474788" y="193258"/>
                        <a:pt x="468129" y="171245"/>
                        <a:pt x="454811" y="150993"/>
                      </a:cubicBezTo>
                      <a:cubicBezTo>
                        <a:pt x="441493" y="130741"/>
                        <a:pt x="422617" y="114727"/>
                        <a:pt x="398183" y="102949"/>
                      </a:cubicBezTo>
                      <a:cubicBezTo>
                        <a:pt x="373749" y="91173"/>
                        <a:pt x="345573" y="85284"/>
                        <a:pt x="313654" y="85284"/>
                      </a:cubicBezTo>
                      <a:close/>
                      <a:moveTo>
                        <a:pt x="319942" y="0"/>
                      </a:moveTo>
                      <a:cubicBezTo>
                        <a:pt x="496641" y="0"/>
                        <a:pt x="639884" y="143243"/>
                        <a:pt x="639884" y="319942"/>
                      </a:cubicBezTo>
                      <a:cubicBezTo>
                        <a:pt x="639884" y="496641"/>
                        <a:pt x="496641" y="639884"/>
                        <a:pt x="319942" y="639884"/>
                      </a:cubicBezTo>
                      <a:cubicBezTo>
                        <a:pt x="143243" y="639884"/>
                        <a:pt x="0" y="496641"/>
                        <a:pt x="0" y="319942"/>
                      </a:cubicBezTo>
                      <a:cubicBezTo>
                        <a:pt x="0" y="143243"/>
                        <a:pt x="143243" y="0"/>
                        <a:pt x="319942" y="0"/>
                      </a:cubicBezTo>
                      <a:close/>
                    </a:path>
                  </a:pathLst>
                </a:cu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4607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dirty="0" err="1">
                <a:solidFill>
                  <a:schemeClr val="tx1"/>
                </a:solidFill>
              </a:rPr>
              <a:t>IoT</a:t>
            </a:r>
            <a:r>
              <a:rPr lang="en-US" dirty="0">
                <a:solidFill>
                  <a:schemeClr val="tx1"/>
                </a:solidFill>
              </a:rPr>
              <a:t> Suite</a:t>
            </a:r>
          </a:p>
        </p:txBody>
      </p:sp>
      <p:grpSp>
        <p:nvGrpSpPr>
          <p:cNvPr id="9" name="Group 8"/>
          <p:cNvGrpSpPr/>
          <p:nvPr/>
        </p:nvGrpSpPr>
        <p:grpSpPr>
          <a:xfrm>
            <a:off x="657647" y="1321002"/>
            <a:ext cx="4930336" cy="4930336"/>
            <a:chOff x="684085" y="1558165"/>
            <a:chExt cx="5029200" cy="5029200"/>
          </a:xfrm>
        </p:grpSpPr>
        <p:sp>
          <p:nvSpPr>
            <p:cNvPr id="33" name="Rectangle 32"/>
            <p:cNvSpPr/>
            <p:nvPr/>
          </p:nvSpPr>
          <p:spPr bwMode="auto">
            <a:xfrm>
              <a:off x="684085" y="1558165"/>
              <a:ext cx="5029200" cy="5029200"/>
            </a:xfrm>
            <a:prstGeom prst="rect">
              <a:avLst/>
            </a:prstGeom>
            <a:solidFill>
              <a:srgbClr val="F8F8F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330705" rIns="182854" bIns="0"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8" name="Group 7"/>
            <p:cNvGrpSpPr/>
            <p:nvPr/>
          </p:nvGrpSpPr>
          <p:grpSpPr>
            <a:xfrm>
              <a:off x="1001604" y="1830653"/>
              <a:ext cx="4394162" cy="4484224"/>
              <a:chOff x="942236" y="1712126"/>
              <a:chExt cx="4394162" cy="4484224"/>
            </a:xfrm>
          </p:grpSpPr>
          <p:sp>
            <p:nvSpPr>
              <p:cNvPr id="35" name="Rectangle 34"/>
              <p:cNvSpPr/>
              <p:nvPr/>
            </p:nvSpPr>
            <p:spPr>
              <a:xfrm>
                <a:off x="1621599" y="1761467"/>
                <a:ext cx="3316549"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Device Connectivity &amp; Management</a:t>
                </a:r>
              </a:p>
            </p:txBody>
          </p:sp>
          <p:sp>
            <p:nvSpPr>
              <p:cNvPr id="36" name="Freeform 6"/>
              <p:cNvSpPr>
                <a:spLocks noEditPoints="1"/>
              </p:cNvSpPr>
              <p:nvPr/>
            </p:nvSpPr>
            <p:spPr bwMode="auto">
              <a:xfrm>
                <a:off x="942236" y="2425719"/>
                <a:ext cx="536373" cy="342429"/>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accent1"/>
              </a:solidFill>
              <a:ln w="0">
                <a:noFill/>
                <a:prstDash val="solid"/>
                <a:round/>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621599" y="2427656"/>
                <a:ext cx="3707233"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Data Ingestion and Command &amp; Control</a:t>
                </a:r>
              </a:p>
            </p:txBody>
          </p:sp>
          <p:grpSp>
            <p:nvGrpSpPr>
              <p:cNvPr id="38" name="Group 37"/>
              <p:cNvGrpSpPr/>
              <p:nvPr/>
            </p:nvGrpSpPr>
            <p:grpSpPr>
              <a:xfrm>
                <a:off x="942236" y="3026852"/>
                <a:ext cx="493757" cy="416008"/>
                <a:chOff x="-1220314" y="1416672"/>
                <a:chExt cx="1108076" cy="927101"/>
              </a:xfrm>
              <a:solidFill>
                <a:schemeClr val="accent1"/>
              </a:solidFill>
            </p:grpSpPr>
            <p:sp>
              <p:nvSpPr>
                <p:cNvPr id="39" name="Freeform 18"/>
                <p:cNvSpPr>
                  <a:spLocks/>
                </p:cNvSpPr>
                <p:nvPr/>
              </p:nvSpPr>
              <p:spPr bwMode="auto">
                <a:xfrm>
                  <a:off x="-1096484" y="1416672"/>
                  <a:ext cx="860424" cy="927101"/>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solidFill>
                    <a:schemeClr val="accent1"/>
                  </a:solidFill>
                </a:ln>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Freeform 19"/>
                <p:cNvSpPr>
                  <a:spLocks/>
                </p:cNvSpPr>
                <p:nvPr/>
              </p:nvSpPr>
              <p:spPr bwMode="auto">
                <a:xfrm>
                  <a:off x="-197964" y="2000871"/>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solidFill>
                    <a:schemeClr val="accent1"/>
                  </a:solidFill>
                </a:ln>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20"/>
                <p:cNvSpPr>
                  <a:spLocks/>
                </p:cNvSpPr>
                <p:nvPr/>
              </p:nvSpPr>
              <p:spPr bwMode="auto">
                <a:xfrm>
                  <a:off x="-1220314" y="1762744"/>
                  <a:ext cx="90489" cy="185738"/>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solidFill>
                    <a:schemeClr val="accent1"/>
                  </a:solidFill>
                </a:ln>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sp>
            <p:nvSpPr>
              <p:cNvPr id="42" name="Rectangle 41"/>
              <p:cNvSpPr/>
              <p:nvPr/>
            </p:nvSpPr>
            <p:spPr>
              <a:xfrm>
                <a:off x="1621599" y="3065579"/>
                <a:ext cx="3714799"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Stream Processing &amp; Predictive Analytics</a:t>
                </a:r>
              </a:p>
            </p:txBody>
          </p:sp>
          <p:sp>
            <p:nvSpPr>
              <p:cNvPr id="43" name="AutoShape 2"/>
              <p:cNvSpPr>
                <a:spLocks/>
              </p:cNvSpPr>
              <p:nvPr/>
            </p:nvSpPr>
            <p:spPr bwMode="auto">
              <a:xfrm rot="1127529">
                <a:off x="1006593" y="3710390"/>
                <a:ext cx="491751" cy="480934"/>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accent1"/>
              </a:solidFill>
              <a:ln>
                <a:noFill/>
              </a:ln>
              <a:extLst/>
            </p:spPr>
            <p:txBody>
              <a:bodyPr lIns="0" tIns="0" rIns="0" bIns="0"/>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p:cNvSpPr/>
              <p:nvPr/>
            </p:nvSpPr>
            <p:spPr>
              <a:xfrm>
                <a:off x="1621599" y="3781580"/>
                <a:ext cx="3502562"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Workflow Automation and Integration</a:t>
                </a:r>
              </a:p>
            </p:txBody>
          </p:sp>
          <p:grpSp>
            <p:nvGrpSpPr>
              <p:cNvPr id="45" name="Group 44"/>
              <p:cNvGrpSpPr/>
              <p:nvPr/>
            </p:nvGrpSpPr>
            <p:grpSpPr>
              <a:xfrm>
                <a:off x="942236" y="4458854"/>
                <a:ext cx="458065" cy="375564"/>
                <a:chOff x="-2530484" y="585787"/>
                <a:chExt cx="1119191" cy="911228"/>
              </a:xfrm>
              <a:solidFill>
                <a:schemeClr val="accent1"/>
              </a:solidFill>
            </p:grpSpPr>
            <p:sp>
              <p:nvSpPr>
                <p:cNvPr id="46" name="Freeform 31"/>
                <p:cNvSpPr>
                  <a:spLocks noEditPoints="1"/>
                </p:cNvSpPr>
                <p:nvPr/>
              </p:nvSpPr>
              <p:spPr bwMode="auto">
                <a:xfrm>
                  <a:off x="-2530484" y="585787"/>
                  <a:ext cx="1119191"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32"/>
                <p:cNvSpPr>
                  <a:spLocks/>
                </p:cNvSpPr>
                <p:nvPr/>
              </p:nvSpPr>
              <p:spPr bwMode="auto">
                <a:xfrm>
                  <a:off x="-2212985" y="1241428"/>
                  <a:ext cx="514350" cy="255587"/>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34"/>
                <p:cNvSpPr>
                  <a:spLocks/>
                </p:cNvSpPr>
                <p:nvPr/>
              </p:nvSpPr>
              <p:spPr bwMode="auto">
                <a:xfrm>
                  <a:off x="-1876433" y="752475"/>
                  <a:ext cx="268289" cy="269876"/>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35"/>
                <p:cNvSpPr>
                  <a:spLocks/>
                </p:cNvSpPr>
                <p:nvPr/>
              </p:nvSpPr>
              <p:spPr bwMode="auto">
                <a:xfrm>
                  <a:off x="-2349507" y="752475"/>
                  <a:ext cx="393701" cy="314327"/>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36"/>
                <p:cNvSpPr>
                  <a:spLocks/>
                </p:cNvSpPr>
                <p:nvPr/>
              </p:nvSpPr>
              <p:spPr bwMode="auto">
                <a:xfrm>
                  <a:off x="-2027251" y="736602"/>
                  <a:ext cx="22224"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37"/>
                <p:cNvSpPr>
                  <a:spLocks/>
                </p:cNvSpPr>
                <p:nvPr/>
              </p:nvSpPr>
              <p:spPr bwMode="auto">
                <a:xfrm>
                  <a:off x="-2087565" y="798514"/>
                  <a:ext cx="22224"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a:extLst/>
              </p:spPr>
              <p:txBody>
                <a:bodyPr vert="horz" wrap="square" lIns="87843" tIns="43921" rIns="87843" bIns="43921"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sp>
            <p:nvSpPr>
              <p:cNvPr id="52" name="Rectangle 51"/>
              <p:cNvSpPr/>
              <p:nvPr/>
            </p:nvSpPr>
            <p:spPr>
              <a:xfrm>
                <a:off x="1621599" y="4477359"/>
                <a:ext cx="2741520"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Dashboards and Visualization</a:t>
                </a:r>
              </a:p>
            </p:txBody>
          </p:sp>
          <p:sp>
            <p:nvSpPr>
              <p:cNvPr id="58" name="Rectangle 57"/>
              <p:cNvSpPr/>
              <p:nvPr/>
            </p:nvSpPr>
            <p:spPr>
              <a:xfrm>
                <a:off x="1621599" y="5146374"/>
                <a:ext cx="2264787" cy="338554"/>
              </a:xfrm>
              <a:prstGeom prst="rect">
                <a:avLst/>
              </a:prstGeom>
            </p:spPr>
            <p:txBody>
              <a:bodyPr wrap="none">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568" b="0" i="0" u="none" strike="noStrike" kern="0" cap="none" spc="-28" normalizeH="0" baseline="0" noProof="0" dirty="0">
                    <a:ln>
                      <a:noFill/>
                    </a:ln>
                    <a:solidFill>
                      <a:sysClr val="windowText" lastClr="000000"/>
                    </a:solidFill>
                    <a:effectLst/>
                    <a:uLnTx/>
                    <a:uFillTx/>
                    <a:latin typeface="Segoe UI"/>
                    <a:ea typeface="+mn-ea"/>
                    <a:cs typeface="Segoe UI" panose="020B0502040204020203" pitchFamily="34" charset="0"/>
                  </a:rPr>
                  <a:t>Preconfigured Solutions</a:t>
                </a:r>
              </a:p>
            </p:txBody>
          </p:sp>
          <p:sp>
            <p:nvSpPr>
              <p:cNvPr id="60" name="Rectangle 59"/>
              <p:cNvSpPr/>
              <p:nvPr/>
            </p:nvSpPr>
            <p:spPr>
              <a:xfrm>
                <a:off x="2046994" y="5933297"/>
                <a:ext cx="1839391" cy="215444"/>
              </a:xfrm>
              <a:prstGeom prst="rect">
                <a:avLst/>
              </a:prstGeom>
              <a:solidFill>
                <a:schemeClr val="bg1">
                  <a:lumMod val="95000"/>
                </a:schemeClr>
              </a:solidFill>
            </p:spPr>
            <p:txBody>
              <a:bodyPr wrap="square" lIns="89642" tIns="0" rIns="0" bIns="0" anchor="ctr">
                <a:spAutoFit/>
              </a:body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1372" b="0" i="0" u="none" strike="noStrike" kern="0" cap="none" spc="-30" normalizeH="0" baseline="0" noProof="0" dirty="0">
                    <a:ln>
                      <a:noFill/>
                    </a:ln>
                    <a:solidFill>
                      <a:sysClr val="windowText" lastClr="000000"/>
                    </a:solidFill>
                    <a:effectLst/>
                    <a:uLnTx/>
                    <a:uFillTx/>
                    <a:latin typeface="Segoe UI"/>
                    <a:ea typeface="+mn-ea"/>
                    <a:cs typeface="+mn-cs"/>
                  </a:rPr>
                  <a:t>Predictive Maintenance</a:t>
                </a:r>
              </a:p>
            </p:txBody>
          </p:sp>
          <p:sp>
            <p:nvSpPr>
              <p:cNvPr id="64" name="Rectangle 63"/>
              <p:cNvSpPr/>
              <p:nvPr/>
            </p:nvSpPr>
            <p:spPr>
              <a:xfrm>
                <a:off x="2046995" y="5575131"/>
                <a:ext cx="1839391" cy="215444"/>
              </a:xfrm>
              <a:prstGeom prst="rect">
                <a:avLst/>
              </a:prstGeom>
              <a:solidFill>
                <a:schemeClr val="bg1">
                  <a:lumMod val="95000"/>
                </a:schemeClr>
              </a:solidFill>
            </p:spPr>
            <p:txBody>
              <a:bodyPr wrap="square" lIns="89642" tIns="0" rIns="0" bIns="0" anchor="ctr">
                <a:spAutoFit/>
              </a:body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1372" b="0" i="0" u="none" strike="noStrike" kern="0" cap="none" spc="-30" normalizeH="0" baseline="0" noProof="0" dirty="0">
                    <a:ln>
                      <a:noFill/>
                    </a:ln>
                    <a:solidFill>
                      <a:sysClr val="windowText" lastClr="000000"/>
                    </a:solidFill>
                    <a:effectLst/>
                    <a:uLnTx/>
                    <a:uFillTx/>
                    <a:latin typeface="Segoe UI"/>
                    <a:ea typeface="+mn-ea"/>
                    <a:cs typeface="+mn-cs"/>
                  </a:rPr>
                  <a:t>Remote Monitoring </a:t>
                </a:r>
              </a:p>
            </p:txBody>
          </p:sp>
          <p:grpSp>
            <p:nvGrpSpPr>
              <p:cNvPr id="7" name="Group 6"/>
              <p:cNvGrpSpPr/>
              <p:nvPr/>
            </p:nvGrpSpPr>
            <p:grpSpPr>
              <a:xfrm>
                <a:off x="942236" y="5101948"/>
                <a:ext cx="1055186" cy="1094402"/>
                <a:chOff x="928568" y="5101948"/>
                <a:chExt cx="1055186" cy="1094402"/>
              </a:xfrm>
            </p:grpSpPr>
            <p:sp>
              <p:nvSpPr>
                <p:cNvPr id="34" name="Arrow: Bent 498"/>
                <p:cNvSpPr/>
                <p:nvPr/>
              </p:nvSpPr>
              <p:spPr bwMode="auto">
                <a:xfrm rot="16200000">
                  <a:off x="1252813" y="5283858"/>
                  <a:ext cx="209994" cy="630567"/>
                </a:xfrm>
                <a:prstGeom prst="bentArrow">
                  <a:avLst>
                    <a:gd name="adj1" fmla="val 25000"/>
                    <a:gd name="adj2" fmla="val 0"/>
                    <a:gd name="adj3" fmla="val 25000"/>
                    <a:gd name="adj4" fmla="val 27215"/>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209"/>
                <p:cNvSpPr>
                  <a:spLocks noChangeAspect="1"/>
                </p:cNvSpPr>
                <p:nvPr/>
              </p:nvSpPr>
              <p:spPr bwMode="auto">
                <a:xfrm>
                  <a:off x="1235100" y="5313122"/>
                  <a:ext cx="173622" cy="177807"/>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5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4" name="MEASUREMENT &amp; VERIFICATION"/>
                <p:cNvSpPr>
                  <a:spLocks noChangeAspect="1"/>
                </p:cNvSpPr>
                <p:nvPr/>
              </p:nvSpPr>
              <p:spPr bwMode="auto">
                <a:xfrm>
                  <a:off x="1254382" y="5142005"/>
                  <a:ext cx="189467" cy="131436"/>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5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5" name="Rounded Rectangle 211"/>
                <p:cNvSpPr/>
                <p:nvPr/>
              </p:nvSpPr>
              <p:spPr bwMode="auto">
                <a:xfrm>
                  <a:off x="928568" y="5101948"/>
                  <a:ext cx="291411" cy="396629"/>
                </a:xfrm>
                <a:prstGeom prst="roundRect">
                  <a:avLst>
                    <a:gd name="adj" fmla="val 108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5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6" name="MAINTENANCE MANAGEMENT"/>
                <p:cNvSpPr>
                  <a:spLocks noChangeAspect="1"/>
                </p:cNvSpPr>
                <p:nvPr/>
              </p:nvSpPr>
              <p:spPr bwMode="auto">
                <a:xfrm>
                  <a:off x="933124" y="5122646"/>
                  <a:ext cx="258467" cy="205953"/>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5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7" name="MAINTENANCE MANAGEMENT"/>
                <p:cNvSpPr>
                  <a:spLocks noChangeAspect="1"/>
                </p:cNvSpPr>
                <p:nvPr/>
              </p:nvSpPr>
              <p:spPr bwMode="auto">
                <a:xfrm>
                  <a:off x="961752" y="5291920"/>
                  <a:ext cx="258467" cy="205953"/>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5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9" name="Arrow: Bent 570"/>
                <p:cNvSpPr/>
                <p:nvPr/>
              </p:nvSpPr>
              <p:spPr bwMode="auto">
                <a:xfrm rot="16200000">
                  <a:off x="1075292" y="5465108"/>
                  <a:ext cx="565042" cy="630567"/>
                </a:xfrm>
                <a:prstGeom prst="bentArrow">
                  <a:avLst>
                    <a:gd name="adj1" fmla="val 25000"/>
                    <a:gd name="adj2" fmla="val 0"/>
                    <a:gd name="adj3" fmla="val 25000"/>
                    <a:gd name="adj4" fmla="val 8139"/>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 name="Group 60"/>
                <p:cNvGrpSpPr/>
                <p:nvPr/>
              </p:nvGrpSpPr>
              <p:grpSpPr>
                <a:xfrm>
                  <a:off x="1673093" y="5885689"/>
                  <a:ext cx="310661" cy="310661"/>
                  <a:chOff x="10866655" y="6150726"/>
                  <a:chExt cx="310661" cy="310661"/>
                </a:xfrm>
              </p:grpSpPr>
              <p:sp>
                <p:nvSpPr>
                  <p:cNvPr id="62" name="Oval 61"/>
                  <p:cNvSpPr/>
                  <p:nvPr/>
                </p:nvSpPr>
                <p:spPr bwMode="auto">
                  <a:xfrm>
                    <a:off x="10866655" y="6150726"/>
                    <a:ext cx="310661" cy="310661"/>
                  </a:xfrm>
                  <a:prstGeom prst="ellipse">
                    <a:avLst/>
                  </a:prstGeom>
                  <a:solidFill>
                    <a:srgbClr val="F8F8F8"/>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79"/>
                  <p:cNvSpPr>
                    <a:spLocks noChangeAspect="1"/>
                  </p:cNvSpPr>
                  <p:nvPr/>
                </p:nvSpPr>
                <p:spPr bwMode="auto">
                  <a:xfrm>
                    <a:off x="10915214" y="6215293"/>
                    <a:ext cx="213546" cy="181529"/>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50" normalizeH="0" baseline="0" noProof="0" dirty="0" err="1">
                      <a:ln>
                        <a:noFill/>
                      </a:ln>
                      <a:solidFill>
                        <a:srgbClr val="505050"/>
                      </a:solidFill>
                      <a:effectLst/>
                      <a:uLnTx/>
                      <a:uFillTx/>
                      <a:latin typeface="Segoe UI"/>
                      <a:ea typeface="Segoe UI" pitchFamily="34" charset="0"/>
                      <a:cs typeface="Segoe UI" pitchFamily="34" charset="0"/>
                    </a:endParaRPr>
                  </a:p>
                </p:txBody>
              </p:sp>
            </p:grpSp>
            <p:grpSp>
              <p:nvGrpSpPr>
                <p:cNvPr id="65" name="Group 64"/>
                <p:cNvGrpSpPr/>
                <p:nvPr/>
              </p:nvGrpSpPr>
              <p:grpSpPr>
                <a:xfrm>
                  <a:off x="1673093" y="5527523"/>
                  <a:ext cx="310661" cy="310661"/>
                  <a:chOff x="8541769" y="5859059"/>
                  <a:chExt cx="310661" cy="310661"/>
                </a:xfrm>
              </p:grpSpPr>
              <p:sp>
                <p:nvSpPr>
                  <p:cNvPr id="66" name="Oval 65"/>
                  <p:cNvSpPr/>
                  <p:nvPr/>
                </p:nvSpPr>
                <p:spPr bwMode="auto">
                  <a:xfrm>
                    <a:off x="8541769" y="5859059"/>
                    <a:ext cx="310661" cy="310661"/>
                  </a:xfrm>
                  <a:prstGeom prst="ellipse">
                    <a:avLst/>
                  </a:prstGeom>
                  <a:solidFill>
                    <a:srgbClr val="F8F8F8"/>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p:cNvGrpSpPr/>
                  <p:nvPr/>
                </p:nvGrpSpPr>
                <p:grpSpPr>
                  <a:xfrm>
                    <a:off x="8568339" y="5920528"/>
                    <a:ext cx="257522" cy="187722"/>
                    <a:chOff x="4516530" y="2545585"/>
                    <a:chExt cx="1143001" cy="804867"/>
                  </a:xfrm>
                  <a:solidFill>
                    <a:schemeClr val="bg1">
                      <a:lumMod val="50000"/>
                    </a:schemeClr>
                  </a:solidFill>
                </p:grpSpPr>
                <p:sp>
                  <p:nvSpPr>
                    <p:cNvPr id="77" name="Freeform 174"/>
                    <p:cNvSpPr>
                      <a:spLocks/>
                    </p:cNvSpPr>
                    <p:nvPr/>
                  </p:nvSpPr>
                  <p:spPr bwMode="auto">
                    <a:xfrm>
                      <a:off x="4516530" y="2545585"/>
                      <a:ext cx="1143001" cy="634999"/>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Freeform 199"/>
                    <p:cNvSpPr>
                      <a:spLocks/>
                    </p:cNvSpPr>
                    <p:nvPr/>
                  </p:nvSpPr>
                  <p:spPr bwMode="auto">
                    <a:xfrm>
                      <a:off x="4991188" y="2694813"/>
                      <a:ext cx="468314" cy="655639"/>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tx1"/>
                    </a:solidFill>
                    <a:ln w="3175">
                      <a:solidFill>
                        <a:schemeClr val="bg1"/>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96" name="Group 95"/>
              <p:cNvGrpSpPr/>
              <p:nvPr/>
            </p:nvGrpSpPr>
            <p:grpSpPr>
              <a:xfrm>
                <a:off x="942236" y="1712126"/>
                <a:ext cx="495769" cy="437237"/>
                <a:chOff x="6516612" y="1727835"/>
                <a:chExt cx="495769" cy="437237"/>
              </a:xfrm>
            </p:grpSpPr>
            <p:grpSp>
              <p:nvGrpSpPr>
                <p:cNvPr id="97" name="Group 96"/>
                <p:cNvGrpSpPr/>
                <p:nvPr/>
              </p:nvGrpSpPr>
              <p:grpSpPr>
                <a:xfrm>
                  <a:off x="6516612" y="1803042"/>
                  <a:ext cx="495769" cy="362030"/>
                  <a:chOff x="6516612" y="1803042"/>
                  <a:chExt cx="495769" cy="362030"/>
                </a:xfrm>
              </p:grpSpPr>
              <p:sp>
                <p:nvSpPr>
                  <p:cNvPr id="100" name="Round Same Side Corner Rectangle 11"/>
                  <p:cNvSpPr>
                    <a:spLocks noChangeAspect="1"/>
                  </p:cNvSpPr>
                  <p:nvPr/>
                </p:nvSpPr>
                <p:spPr>
                  <a:xfrm>
                    <a:off x="6516612"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1" name="Round Same Side Corner Rectangle 11"/>
                  <p:cNvSpPr>
                    <a:spLocks noChangeAspect="1"/>
                  </p:cNvSpPr>
                  <p:nvPr/>
                </p:nvSpPr>
                <p:spPr>
                  <a:xfrm>
                    <a:off x="6685729"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2" name="Round Same Side Corner Rectangle 11"/>
                  <p:cNvSpPr>
                    <a:spLocks noChangeAspect="1"/>
                  </p:cNvSpPr>
                  <p:nvPr/>
                </p:nvSpPr>
                <p:spPr>
                  <a:xfrm>
                    <a:off x="6855966"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3" name="Round Same Side Corner Rectangle 11"/>
                  <p:cNvSpPr>
                    <a:spLocks noChangeAspect="1"/>
                  </p:cNvSpPr>
                  <p:nvPr/>
                </p:nvSpPr>
                <p:spPr>
                  <a:xfrm>
                    <a:off x="6685729"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4" name="Round Same Side Corner Rectangle 11"/>
                  <p:cNvSpPr>
                    <a:spLocks noChangeAspect="1"/>
                  </p:cNvSpPr>
                  <p:nvPr/>
                </p:nvSpPr>
                <p:spPr>
                  <a:xfrm>
                    <a:off x="6855966"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5" name="Round Same Side Corner Rectangle 11"/>
                  <p:cNvSpPr>
                    <a:spLocks noChangeAspect="1"/>
                  </p:cNvSpPr>
                  <p:nvPr/>
                </p:nvSpPr>
                <p:spPr>
                  <a:xfrm>
                    <a:off x="6685729"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sp>
                <p:nvSpPr>
                  <p:cNvPr id="106" name="Round Same Side Corner Rectangle 11"/>
                  <p:cNvSpPr>
                    <a:spLocks noChangeAspect="1"/>
                  </p:cNvSpPr>
                  <p:nvPr/>
                </p:nvSpPr>
                <p:spPr>
                  <a:xfrm>
                    <a:off x="6855966"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8272"/>
                      </a:solidFill>
                      <a:effectLst/>
                      <a:uLnTx/>
                      <a:uFillTx/>
                      <a:latin typeface="Segoe"/>
                      <a:ea typeface="+mn-ea"/>
                      <a:cs typeface="+mn-cs"/>
                    </a:endParaRPr>
                  </a:p>
                </p:txBody>
              </p:sp>
            </p:grpSp>
            <p:sp>
              <p:nvSpPr>
                <p:cNvPr id="98" name="Isosceles Triangle 341"/>
                <p:cNvSpPr/>
                <p:nvPr/>
              </p:nvSpPr>
              <p:spPr bwMode="auto">
                <a:xfrm rot="5400000">
                  <a:off x="6540088" y="1704359"/>
                  <a:ext cx="431596" cy="478548"/>
                </a:xfrm>
                <a:prstGeom prst="triangle">
                  <a:avLst>
                    <a:gd name="adj" fmla="val 0"/>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9" name="Straight Arrow Connector 98"/>
                <p:cNvCxnSpPr/>
                <p:nvPr/>
              </p:nvCxnSpPr>
              <p:spPr>
                <a:xfrm flipV="1">
                  <a:off x="6516612" y="1727835"/>
                  <a:ext cx="478548" cy="431596"/>
                </a:xfrm>
                <a:prstGeom prst="straightConnector1">
                  <a:avLst/>
                </a:prstGeom>
                <a:ln w="28575">
                  <a:solidFill>
                    <a:schemeClr val="accent1"/>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grpSp>
      <p:pic>
        <p:nvPicPr>
          <p:cNvPr id="107" name="Picture Placeholder 2"/>
          <p:cNvPicPr>
            <a:picLocks noChangeAspect="1"/>
          </p:cNvPicPr>
          <p:nvPr/>
        </p:nvPicPr>
        <p:blipFill rotWithShape="1">
          <a:blip r:embed="rId3">
            <a:extLst>
              <a:ext uri="{28A0092B-C50C-407E-A947-70E740481C1C}">
                <a14:useLocalDpi xmlns:a14="http://schemas.microsoft.com/office/drawing/2010/main"/>
              </a:ext>
            </a:extLst>
          </a:blip>
          <a:srcRect l="49245" r="-49245"/>
          <a:stretch/>
        </p:blipFill>
        <p:spPr>
          <a:xfrm>
            <a:off x="6006047" y="487"/>
            <a:ext cx="12192000" cy="6857027"/>
          </a:xfrm>
          <a:prstGeom prst="rect">
            <a:avLst/>
          </a:prstGeom>
        </p:spPr>
      </p:pic>
    </p:spTree>
    <p:extLst>
      <p:ext uri="{BB962C8B-B14F-4D97-AF65-F5344CB8AC3E}">
        <p14:creationId xmlns:p14="http://schemas.microsoft.com/office/powerpoint/2010/main" val="415212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847277" y="664759"/>
            <a:ext cx="6411220" cy="3715722"/>
          </a:xfrm>
          <a:prstGeom prst="rect">
            <a:avLst/>
          </a:prstGeom>
          <a:effectLst>
            <a:reflection blurRad="6350" stA="52000" endA="300" endPos="35000" dir="5400000" sy="-100000" algn="bl" rotWithShape="0"/>
          </a:effectLst>
        </p:spPr>
      </p:pic>
      <p:pic>
        <p:nvPicPr>
          <p:cNvPr id="114" name="Picture 1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4" y="1296838"/>
            <a:ext cx="6095118" cy="3819313"/>
          </a:xfrm>
          <a:prstGeom prst="rect">
            <a:avLst/>
          </a:prstGeom>
          <a:effectLst>
            <a:reflection blurRad="6350" stA="52000" endA="300" endPos="35000" dir="5400000" sy="-100000" algn="bl" rotWithShape="0"/>
          </a:effectLst>
        </p:spPr>
      </p:pic>
      <p:sp>
        <p:nvSpPr>
          <p:cNvPr id="36" name="Rectangle 35"/>
          <p:cNvSpPr/>
          <p:nvPr/>
        </p:nvSpPr>
        <p:spPr bwMode="auto">
          <a:xfrm>
            <a:off x="397564" y="187423"/>
            <a:ext cx="5832951" cy="9546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588"/>
              </a:spcAft>
              <a:buClrTx/>
              <a:buSzTx/>
              <a:buFontTx/>
              <a:buNone/>
              <a:tabLst/>
              <a:defRPr/>
            </a:pPr>
            <a:r>
              <a:rPr kumimoji="0" lang="en-US" sz="3529"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Preconfigured Solutions</a:t>
            </a:r>
            <a:endParaRPr kumimoji="0" lang="en-US" sz="4313"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6" name="Group 5"/>
          <p:cNvGrpSpPr/>
          <p:nvPr/>
        </p:nvGrpSpPr>
        <p:grpSpPr>
          <a:xfrm>
            <a:off x="3820286" y="4196643"/>
            <a:ext cx="2485868" cy="2524077"/>
            <a:chOff x="7561223" y="1212794"/>
            <a:chExt cx="3026539" cy="3026539"/>
          </a:xfrm>
        </p:grpSpPr>
        <p:sp>
          <p:nvSpPr>
            <p:cNvPr id="24" name="Oval 23"/>
            <p:cNvSpPr/>
            <p:nvPr/>
          </p:nvSpPr>
          <p:spPr>
            <a:xfrm>
              <a:off x="7561223" y="1212794"/>
              <a:ext cx="3026539" cy="30265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5" name="Group 4"/>
            <p:cNvGrpSpPr/>
            <p:nvPr/>
          </p:nvGrpSpPr>
          <p:grpSpPr>
            <a:xfrm>
              <a:off x="7876806" y="1968356"/>
              <a:ext cx="2395373" cy="1533279"/>
              <a:chOff x="7876806" y="1348010"/>
              <a:chExt cx="2395373" cy="1533279"/>
            </a:xfrm>
          </p:grpSpPr>
          <p:sp>
            <p:nvSpPr>
              <p:cNvPr id="29" name="Rectangle 28"/>
              <p:cNvSpPr/>
              <p:nvPr/>
            </p:nvSpPr>
            <p:spPr>
              <a:xfrm>
                <a:off x="7876806" y="2106295"/>
                <a:ext cx="2395373" cy="774994"/>
              </a:xfrm>
              <a:prstGeom prst="rect">
                <a:avLst/>
              </a:prstGeom>
            </p:spPr>
            <p:txBody>
              <a:bodyPr wrap="square">
                <a:spAutoFit/>
              </a:bodyPr>
              <a:lstStyle/>
              <a:p>
                <a:pPr marL="0" marR="0" lvl="0" indent="0" algn="ctr" defTabSz="89565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Remote</a:t>
                </a:r>
              </a:p>
              <a:p>
                <a:pPr marL="0" marR="0" lvl="0" indent="0" algn="ctr" defTabSz="89565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Monitoring</a:t>
                </a:r>
              </a:p>
            </p:txBody>
          </p:sp>
          <p:grpSp>
            <p:nvGrpSpPr>
              <p:cNvPr id="3" name="Group 2"/>
              <p:cNvGrpSpPr/>
              <p:nvPr/>
            </p:nvGrpSpPr>
            <p:grpSpPr>
              <a:xfrm>
                <a:off x="8742518" y="1348010"/>
                <a:ext cx="606246" cy="722033"/>
                <a:chOff x="8372784" y="8141491"/>
                <a:chExt cx="520522" cy="619937"/>
              </a:xfrm>
            </p:grpSpPr>
            <p:sp>
              <p:nvSpPr>
                <p:cNvPr id="45" name="Freeform 44"/>
                <p:cNvSpPr/>
                <p:nvPr/>
              </p:nvSpPr>
              <p:spPr bwMode="auto">
                <a:xfrm rot="10800000">
                  <a:off x="8372784" y="8331024"/>
                  <a:ext cx="520522" cy="430404"/>
                </a:xfrm>
                <a:custGeom>
                  <a:avLst/>
                  <a:gdLst>
                    <a:gd name="connsiteX0" fmla="*/ 877024 w 3131010"/>
                    <a:gd name="connsiteY0" fmla="*/ 240897 h 2588936"/>
                    <a:gd name="connsiteX1" fmla="*/ 450066 w 3131010"/>
                    <a:gd name="connsiteY1" fmla="*/ 240897 h 2588936"/>
                    <a:gd name="connsiteX2" fmla="*/ 450066 w 3131010"/>
                    <a:gd name="connsiteY2" fmla="*/ 67890 h 2588936"/>
                    <a:gd name="connsiteX3" fmla="*/ 517956 w 3131010"/>
                    <a:gd name="connsiteY3" fmla="*/ 0 h 2588936"/>
                    <a:gd name="connsiteX4" fmla="*/ 809134 w 3131010"/>
                    <a:gd name="connsiteY4" fmla="*/ 0 h 2588936"/>
                    <a:gd name="connsiteX5" fmla="*/ 877024 w 3131010"/>
                    <a:gd name="connsiteY5" fmla="*/ 67890 h 2588936"/>
                    <a:gd name="connsiteX6" fmla="*/ 2662962 w 3131010"/>
                    <a:gd name="connsiteY6" fmla="*/ 240897 h 2588936"/>
                    <a:gd name="connsiteX7" fmla="*/ 2236004 w 3131010"/>
                    <a:gd name="connsiteY7" fmla="*/ 240897 h 2588936"/>
                    <a:gd name="connsiteX8" fmla="*/ 2236004 w 3131010"/>
                    <a:gd name="connsiteY8" fmla="*/ 67890 h 2588936"/>
                    <a:gd name="connsiteX9" fmla="*/ 2303894 w 3131010"/>
                    <a:gd name="connsiteY9" fmla="*/ 0 h 2588936"/>
                    <a:gd name="connsiteX10" fmla="*/ 2595072 w 3131010"/>
                    <a:gd name="connsiteY10" fmla="*/ 0 h 2588936"/>
                    <a:gd name="connsiteX11" fmla="*/ 2662962 w 3131010"/>
                    <a:gd name="connsiteY11" fmla="*/ 67890 h 2588936"/>
                    <a:gd name="connsiteX12" fmla="*/ 1417854 w 3131010"/>
                    <a:gd name="connsiteY12" fmla="*/ 1149095 h 2588936"/>
                    <a:gd name="connsiteX13" fmla="*/ 1490929 w 3131010"/>
                    <a:gd name="connsiteY13" fmla="*/ 1100658 h 2588936"/>
                    <a:gd name="connsiteX14" fmla="*/ 1497161 w 3131010"/>
                    <a:gd name="connsiteY14" fmla="*/ 1069788 h 2588936"/>
                    <a:gd name="connsiteX15" fmla="*/ 1490929 w 3131010"/>
                    <a:gd name="connsiteY15" fmla="*/ 1038919 h 2588936"/>
                    <a:gd name="connsiteX16" fmla="*/ 1417854 w 3131010"/>
                    <a:gd name="connsiteY16" fmla="*/ 990482 h 2588936"/>
                    <a:gd name="connsiteX17" fmla="*/ 507932 w 3131010"/>
                    <a:gd name="connsiteY17" fmla="*/ 990481 h 2588936"/>
                    <a:gd name="connsiteX18" fmla="*/ 428625 w 3131010"/>
                    <a:gd name="connsiteY18" fmla="*/ 1069788 h 2588936"/>
                    <a:gd name="connsiteX19" fmla="*/ 428624 w 3131010"/>
                    <a:gd name="connsiteY19" fmla="*/ 1069788 h 2588936"/>
                    <a:gd name="connsiteX20" fmla="*/ 507931 w 3131010"/>
                    <a:gd name="connsiteY20" fmla="*/ 1149095 h 2588936"/>
                    <a:gd name="connsiteX21" fmla="*/ 2629609 w 3131010"/>
                    <a:gd name="connsiteY21" fmla="*/ 1283008 h 2588936"/>
                    <a:gd name="connsiteX22" fmla="*/ 2700683 w 3131010"/>
                    <a:gd name="connsiteY22" fmla="*/ 1211934 h 2588936"/>
                    <a:gd name="connsiteX23" fmla="*/ 2700683 w 3131010"/>
                    <a:gd name="connsiteY23" fmla="*/ 927644 h 2588936"/>
                    <a:gd name="connsiteX24" fmla="*/ 2629609 w 3131010"/>
                    <a:gd name="connsiteY24" fmla="*/ 856570 h 2588936"/>
                    <a:gd name="connsiteX25" fmla="*/ 2345319 w 3131010"/>
                    <a:gd name="connsiteY25" fmla="*/ 856570 h 2588936"/>
                    <a:gd name="connsiteX26" fmla="*/ 2274245 w 3131010"/>
                    <a:gd name="connsiteY26" fmla="*/ 927644 h 2588936"/>
                    <a:gd name="connsiteX27" fmla="*/ 2274245 w 3131010"/>
                    <a:gd name="connsiteY27" fmla="*/ 1211934 h 2588936"/>
                    <a:gd name="connsiteX28" fmla="*/ 2345319 w 3131010"/>
                    <a:gd name="connsiteY28" fmla="*/ 1283008 h 2588936"/>
                    <a:gd name="connsiteX29" fmla="*/ 1010345 w 3131010"/>
                    <a:gd name="connsiteY29" fmla="*/ 2588936 h 2588936"/>
                    <a:gd name="connsiteX30" fmla="*/ 781050 w 3131010"/>
                    <a:gd name="connsiteY30" fmla="*/ 2359642 h 2588936"/>
                    <a:gd name="connsiteX31" fmla="*/ 882144 w 3131010"/>
                    <a:gd name="connsiteY31" fmla="*/ 2169508 h 2588936"/>
                    <a:gd name="connsiteX32" fmla="*/ 884167 w 3131010"/>
                    <a:gd name="connsiteY32" fmla="*/ 2168410 h 2588936"/>
                    <a:gd name="connsiteX33" fmla="*/ 884167 w 3131010"/>
                    <a:gd name="connsiteY33" fmla="*/ 1732367 h 2588936"/>
                    <a:gd name="connsiteX34" fmla="*/ 0 w 3131010"/>
                    <a:gd name="connsiteY34" fmla="*/ 1732367 h 2588936"/>
                    <a:gd name="connsiteX35" fmla="*/ 0 w 3131010"/>
                    <a:gd name="connsiteY35" fmla="*/ 437690 h 2588936"/>
                    <a:gd name="connsiteX36" fmla="*/ 3131010 w 3131010"/>
                    <a:gd name="connsiteY36" fmla="*/ 437690 h 2588936"/>
                    <a:gd name="connsiteX37" fmla="*/ 3131010 w 3131010"/>
                    <a:gd name="connsiteY37" fmla="*/ 1732367 h 2588936"/>
                    <a:gd name="connsiteX38" fmla="*/ 1136523 w 3131010"/>
                    <a:gd name="connsiteY38" fmla="*/ 1732367 h 2588936"/>
                    <a:gd name="connsiteX39" fmla="*/ 1136523 w 3131010"/>
                    <a:gd name="connsiteY39" fmla="*/ 2168410 h 2588936"/>
                    <a:gd name="connsiteX40" fmla="*/ 1138546 w 3131010"/>
                    <a:gd name="connsiteY40" fmla="*/ 2169508 h 2588936"/>
                    <a:gd name="connsiteX41" fmla="*/ 1239640 w 3131010"/>
                    <a:gd name="connsiteY41" fmla="*/ 2359642 h 2588936"/>
                    <a:gd name="connsiteX42" fmla="*/ 1010345 w 3131010"/>
                    <a:gd name="connsiteY42" fmla="*/ 2588936 h 258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1010" h="2588936">
                      <a:moveTo>
                        <a:pt x="877024" y="240897"/>
                      </a:moveTo>
                      <a:lnTo>
                        <a:pt x="450066" y="240897"/>
                      </a:lnTo>
                      <a:lnTo>
                        <a:pt x="450066" y="67890"/>
                      </a:lnTo>
                      <a:cubicBezTo>
                        <a:pt x="450066" y="30395"/>
                        <a:pt x="480461" y="0"/>
                        <a:pt x="517956" y="0"/>
                      </a:cubicBezTo>
                      <a:lnTo>
                        <a:pt x="809134" y="0"/>
                      </a:lnTo>
                      <a:cubicBezTo>
                        <a:pt x="846629" y="0"/>
                        <a:pt x="877024" y="30395"/>
                        <a:pt x="877024" y="67890"/>
                      </a:cubicBezTo>
                      <a:close/>
                      <a:moveTo>
                        <a:pt x="2662962" y="240897"/>
                      </a:moveTo>
                      <a:lnTo>
                        <a:pt x="2236004" y="240897"/>
                      </a:lnTo>
                      <a:lnTo>
                        <a:pt x="2236004" y="67890"/>
                      </a:lnTo>
                      <a:cubicBezTo>
                        <a:pt x="2236004" y="30395"/>
                        <a:pt x="2266399" y="0"/>
                        <a:pt x="2303894" y="0"/>
                      </a:cubicBezTo>
                      <a:lnTo>
                        <a:pt x="2595072" y="0"/>
                      </a:lnTo>
                      <a:cubicBezTo>
                        <a:pt x="2632567" y="0"/>
                        <a:pt x="2662962" y="30395"/>
                        <a:pt x="2662962" y="67890"/>
                      </a:cubicBezTo>
                      <a:close/>
                      <a:moveTo>
                        <a:pt x="1417854" y="1149095"/>
                      </a:moveTo>
                      <a:cubicBezTo>
                        <a:pt x="1450704" y="1149095"/>
                        <a:pt x="1478889" y="1129122"/>
                        <a:pt x="1490929" y="1100658"/>
                      </a:cubicBezTo>
                      <a:lnTo>
                        <a:pt x="1497161" y="1069788"/>
                      </a:lnTo>
                      <a:lnTo>
                        <a:pt x="1490929" y="1038919"/>
                      </a:lnTo>
                      <a:cubicBezTo>
                        <a:pt x="1478889" y="1010455"/>
                        <a:pt x="1450704" y="990482"/>
                        <a:pt x="1417854" y="990482"/>
                      </a:cubicBezTo>
                      <a:lnTo>
                        <a:pt x="507932" y="990481"/>
                      </a:lnTo>
                      <a:cubicBezTo>
                        <a:pt x="464132" y="990481"/>
                        <a:pt x="428625" y="1025988"/>
                        <a:pt x="428625" y="1069788"/>
                      </a:cubicBezTo>
                      <a:lnTo>
                        <a:pt x="428624" y="1069788"/>
                      </a:lnTo>
                      <a:cubicBezTo>
                        <a:pt x="428624" y="1113588"/>
                        <a:pt x="464131" y="1149095"/>
                        <a:pt x="507931" y="1149095"/>
                      </a:cubicBezTo>
                      <a:close/>
                      <a:moveTo>
                        <a:pt x="2629609" y="1283008"/>
                      </a:moveTo>
                      <a:cubicBezTo>
                        <a:pt x="2668862" y="1283008"/>
                        <a:pt x="2700683" y="1251187"/>
                        <a:pt x="2700683" y="1211934"/>
                      </a:cubicBezTo>
                      <a:lnTo>
                        <a:pt x="2700683" y="927644"/>
                      </a:lnTo>
                      <a:cubicBezTo>
                        <a:pt x="2700683" y="888391"/>
                        <a:pt x="2668862" y="856570"/>
                        <a:pt x="2629609" y="856570"/>
                      </a:cubicBezTo>
                      <a:lnTo>
                        <a:pt x="2345319" y="856570"/>
                      </a:lnTo>
                      <a:cubicBezTo>
                        <a:pt x="2306066" y="856570"/>
                        <a:pt x="2274245" y="888391"/>
                        <a:pt x="2274245" y="927644"/>
                      </a:cubicBezTo>
                      <a:lnTo>
                        <a:pt x="2274245" y="1211934"/>
                      </a:lnTo>
                      <a:cubicBezTo>
                        <a:pt x="2274245" y="1251187"/>
                        <a:pt x="2306066" y="1283008"/>
                        <a:pt x="2345319" y="1283008"/>
                      </a:cubicBezTo>
                      <a:close/>
                      <a:moveTo>
                        <a:pt x="1010345" y="2588936"/>
                      </a:moveTo>
                      <a:cubicBezTo>
                        <a:pt x="883709" y="2588936"/>
                        <a:pt x="781050" y="2486278"/>
                        <a:pt x="781050" y="2359642"/>
                      </a:cubicBezTo>
                      <a:cubicBezTo>
                        <a:pt x="781050" y="2280495"/>
                        <a:pt x="821151" y="2210713"/>
                        <a:pt x="882144" y="2169508"/>
                      </a:cubicBezTo>
                      <a:lnTo>
                        <a:pt x="884167" y="2168410"/>
                      </a:lnTo>
                      <a:lnTo>
                        <a:pt x="884167" y="1732367"/>
                      </a:lnTo>
                      <a:lnTo>
                        <a:pt x="0" y="1732367"/>
                      </a:lnTo>
                      <a:lnTo>
                        <a:pt x="0" y="437690"/>
                      </a:lnTo>
                      <a:lnTo>
                        <a:pt x="3131010" y="437690"/>
                      </a:lnTo>
                      <a:lnTo>
                        <a:pt x="3131010" y="1732367"/>
                      </a:lnTo>
                      <a:lnTo>
                        <a:pt x="1136523" y="1732367"/>
                      </a:lnTo>
                      <a:lnTo>
                        <a:pt x="1136523" y="2168410"/>
                      </a:lnTo>
                      <a:lnTo>
                        <a:pt x="1138546" y="2169508"/>
                      </a:lnTo>
                      <a:cubicBezTo>
                        <a:pt x="1199539" y="2210713"/>
                        <a:pt x="1239640" y="2280495"/>
                        <a:pt x="1239640" y="2359642"/>
                      </a:cubicBezTo>
                      <a:cubicBezTo>
                        <a:pt x="1239640" y="2486278"/>
                        <a:pt x="1136981" y="2588936"/>
                        <a:pt x="1010345" y="25889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5"/>
                <p:cNvSpPr>
                  <a:spLocks/>
                </p:cNvSpPr>
                <p:nvPr/>
              </p:nvSpPr>
              <p:spPr bwMode="auto">
                <a:xfrm>
                  <a:off x="8586459" y="8141491"/>
                  <a:ext cx="278303" cy="110832"/>
                </a:xfrm>
                <a:custGeom>
                  <a:avLst/>
                  <a:gdLst>
                    <a:gd name="T0" fmla="*/ 1 w 415"/>
                    <a:gd name="T1" fmla="*/ 126 h 165"/>
                    <a:gd name="T2" fmla="*/ 1 w 415"/>
                    <a:gd name="T3" fmla="*/ 131 h 165"/>
                    <a:gd name="T4" fmla="*/ 47 w 415"/>
                    <a:gd name="T5" fmla="*/ 149 h 165"/>
                    <a:gd name="T6" fmla="*/ 367 w 415"/>
                    <a:gd name="T7" fmla="*/ 146 h 165"/>
                    <a:gd name="T8" fmla="*/ 405 w 415"/>
                    <a:gd name="T9" fmla="*/ 146 h 165"/>
                    <a:gd name="T10" fmla="*/ 405 w 415"/>
                    <a:gd name="T11" fmla="*/ 109 h 165"/>
                    <a:gd name="T12" fmla="*/ 8 w 415"/>
                    <a:gd name="T13" fmla="*/ 112 h 165"/>
                    <a:gd name="T14" fmla="*/ 1 w 415"/>
                    <a:gd name="T15" fmla="*/ 126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65">
                      <a:moveTo>
                        <a:pt x="1" y="126"/>
                      </a:moveTo>
                      <a:cubicBezTo>
                        <a:pt x="1" y="128"/>
                        <a:pt x="0" y="130"/>
                        <a:pt x="1" y="131"/>
                      </a:cubicBezTo>
                      <a:cubicBezTo>
                        <a:pt x="1" y="152"/>
                        <a:pt x="33" y="165"/>
                        <a:pt x="47" y="149"/>
                      </a:cubicBezTo>
                      <a:cubicBezTo>
                        <a:pt x="134" y="60"/>
                        <a:pt x="277" y="58"/>
                        <a:pt x="367" y="146"/>
                      </a:cubicBezTo>
                      <a:cubicBezTo>
                        <a:pt x="377" y="156"/>
                        <a:pt x="395" y="156"/>
                        <a:pt x="405" y="146"/>
                      </a:cubicBezTo>
                      <a:cubicBezTo>
                        <a:pt x="415" y="136"/>
                        <a:pt x="414" y="118"/>
                        <a:pt x="405" y="109"/>
                      </a:cubicBezTo>
                      <a:cubicBezTo>
                        <a:pt x="294" y="0"/>
                        <a:pt x="116" y="2"/>
                        <a:pt x="8" y="112"/>
                      </a:cubicBezTo>
                      <a:cubicBezTo>
                        <a:pt x="5" y="116"/>
                        <a:pt x="2" y="120"/>
                        <a:pt x="1" y="1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Freeform 6"/>
                <p:cNvSpPr>
                  <a:spLocks/>
                </p:cNvSpPr>
                <p:nvPr/>
              </p:nvSpPr>
              <p:spPr bwMode="auto">
                <a:xfrm>
                  <a:off x="8641841" y="8244621"/>
                  <a:ext cx="167539" cy="69461"/>
                </a:xfrm>
                <a:custGeom>
                  <a:avLst/>
                  <a:gdLst>
                    <a:gd name="T0" fmla="*/ 3 w 336"/>
                    <a:gd name="T1" fmla="*/ 103 h 139"/>
                    <a:gd name="T2" fmla="*/ 48 w 336"/>
                    <a:gd name="T3" fmla="*/ 124 h 139"/>
                    <a:gd name="T4" fmla="*/ 285 w 336"/>
                    <a:gd name="T5" fmla="*/ 121 h 139"/>
                    <a:gd name="T6" fmla="*/ 325 w 336"/>
                    <a:gd name="T7" fmla="*/ 123 h 139"/>
                    <a:gd name="T8" fmla="*/ 322 w 336"/>
                    <a:gd name="T9" fmla="*/ 83 h 139"/>
                    <a:gd name="T10" fmla="*/ 10 w 336"/>
                    <a:gd name="T11" fmla="*/ 87 h 139"/>
                    <a:gd name="T12" fmla="*/ 3 w 336"/>
                    <a:gd name="T13" fmla="*/ 101 h 139"/>
                    <a:gd name="T14" fmla="*/ 3 w 336"/>
                    <a:gd name="T15" fmla="*/ 103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139">
                      <a:moveTo>
                        <a:pt x="3" y="103"/>
                      </a:moveTo>
                      <a:cubicBezTo>
                        <a:pt x="0" y="125"/>
                        <a:pt x="33" y="139"/>
                        <a:pt x="48" y="124"/>
                      </a:cubicBezTo>
                      <a:cubicBezTo>
                        <a:pt x="112" y="59"/>
                        <a:pt x="217" y="57"/>
                        <a:pt x="285" y="121"/>
                      </a:cubicBezTo>
                      <a:cubicBezTo>
                        <a:pt x="295" y="132"/>
                        <a:pt x="314" y="134"/>
                        <a:pt x="325" y="123"/>
                      </a:cubicBezTo>
                      <a:cubicBezTo>
                        <a:pt x="336" y="112"/>
                        <a:pt x="334" y="92"/>
                        <a:pt x="322" y="83"/>
                      </a:cubicBezTo>
                      <a:cubicBezTo>
                        <a:pt x="233" y="0"/>
                        <a:pt x="95" y="2"/>
                        <a:pt x="10" y="87"/>
                      </a:cubicBezTo>
                      <a:cubicBezTo>
                        <a:pt x="7" y="90"/>
                        <a:pt x="4" y="95"/>
                        <a:pt x="3" y="101"/>
                      </a:cubicBezTo>
                      <a:cubicBezTo>
                        <a:pt x="3" y="101"/>
                        <a:pt x="3" y="102"/>
                        <a:pt x="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8" name="Group 7"/>
          <p:cNvGrpSpPr/>
          <p:nvPr/>
        </p:nvGrpSpPr>
        <p:grpSpPr>
          <a:xfrm>
            <a:off x="5891822" y="4166892"/>
            <a:ext cx="2485868" cy="2524077"/>
            <a:chOff x="6502169" y="2755191"/>
            <a:chExt cx="3026539" cy="3026539"/>
          </a:xfrm>
        </p:grpSpPr>
        <p:sp>
          <p:nvSpPr>
            <p:cNvPr id="26" name="Oval 25"/>
            <p:cNvSpPr/>
            <p:nvPr/>
          </p:nvSpPr>
          <p:spPr>
            <a:xfrm>
              <a:off x="6502169" y="2755191"/>
              <a:ext cx="3026539" cy="3026539"/>
            </a:xfrm>
            <a:prstGeom prst="ellipse">
              <a:avLst/>
            </a:prstGeom>
            <a:solidFill>
              <a:schemeClr val="accent5">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7" name="Group 6"/>
            <p:cNvGrpSpPr/>
            <p:nvPr/>
          </p:nvGrpSpPr>
          <p:grpSpPr>
            <a:xfrm>
              <a:off x="6930311" y="3545037"/>
              <a:ext cx="2170254" cy="1464709"/>
              <a:chOff x="6650911" y="3838924"/>
              <a:chExt cx="2170254" cy="1464709"/>
            </a:xfrm>
          </p:grpSpPr>
          <p:sp>
            <p:nvSpPr>
              <p:cNvPr id="28" name="Rectangle 27"/>
              <p:cNvSpPr/>
              <p:nvPr/>
            </p:nvSpPr>
            <p:spPr>
              <a:xfrm>
                <a:off x="6650911" y="4528639"/>
                <a:ext cx="2170254" cy="774994"/>
              </a:xfrm>
              <a:prstGeom prst="rect">
                <a:avLst/>
              </a:prstGeom>
            </p:spPr>
            <p:txBody>
              <a:bodyPr wrap="square">
                <a:spAutoFit/>
              </a:bodyPr>
              <a:lstStyle/>
              <a:p>
                <a:pPr marL="0" marR="0" lvl="0" indent="0" algn="ctr" defTabSz="89565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Predictive</a:t>
                </a:r>
              </a:p>
              <a:p>
                <a:pPr marL="0" marR="0" lvl="0" indent="0" algn="ctr" defTabSz="89565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Maintenance</a:t>
                </a:r>
              </a:p>
            </p:txBody>
          </p:sp>
          <p:sp>
            <p:nvSpPr>
              <p:cNvPr id="79" name="Oval 2"/>
              <p:cNvSpPr/>
              <p:nvPr/>
            </p:nvSpPr>
            <p:spPr>
              <a:xfrm>
                <a:off x="7407713" y="3838924"/>
                <a:ext cx="605988" cy="580102"/>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sp>
        <p:nvSpPr>
          <p:cNvPr id="18" name="Rectangle 17"/>
          <p:cNvSpPr/>
          <p:nvPr/>
        </p:nvSpPr>
        <p:spPr>
          <a:xfrm>
            <a:off x="8885760" y="6105494"/>
            <a:ext cx="2322221" cy="416383"/>
          </a:xfrm>
          <a:prstGeom prst="rect">
            <a:avLst/>
          </a:prstGeom>
        </p:spPr>
        <p:txBody>
          <a:bodyPr wrap="square">
            <a:spAutoFit/>
          </a:bodyPr>
          <a:lstStyle/>
          <a:p>
            <a:pPr marL="0" marR="0" lvl="0" indent="0" algn="ctr" defTabSz="895653"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FFFFFF">
                    <a:lumMod val="65000"/>
                  </a:srgbClr>
                </a:solidFill>
                <a:effectLst/>
                <a:uLnTx/>
                <a:uFillTx/>
                <a:latin typeface="Segoe UI Light"/>
                <a:ea typeface="Segoe UI" pitchFamily="34" charset="0"/>
                <a:cs typeface="Segoe UI" pitchFamily="34" charset="0"/>
              </a:rPr>
              <a:t>More to come…</a:t>
            </a:r>
          </a:p>
        </p:txBody>
      </p:sp>
    </p:spTree>
    <p:extLst>
      <p:ext uri="{BB962C8B-B14F-4D97-AF65-F5344CB8AC3E}">
        <p14:creationId xmlns:p14="http://schemas.microsoft.com/office/powerpoint/2010/main" val="44019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dirty="0"/>
              <a:t>What you get with remote monitoring preconfigured solution</a:t>
            </a:r>
          </a:p>
        </p:txBody>
      </p:sp>
      <p:sp>
        <p:nvSpPr>
          <p:cNvPr id="119" name="Line 18"/>
          <p:cNvSpPr>
            <a:spLocks noChangeShapeType="1"/>
          </p:cNvSpPr>
          <p:nvPr/>
        </p:nvSpPr>
        <p:spPr bwMode="auto">
          <a:xfrm>
            <a:off x="1848013" y="4171442"/>
            <a:ext cx="896425"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Line 83"/>
          <p:cNvSpPr>
            <a:spLocks noChangeShapeType="1"/>
          </p:cNvSpPr>
          <p:nvPr/>
        </p:nvSpPr>
        <p:spPr bwMode="auto">
          <a:xfrm flipH="1">
            <a:off x="1848013" y="3941080"/>
            <a:ext cx="896425" cy="0"/>
          </a:xfrm>
          <a:prstGeom prst="line">
            <a:avLst/>
          </a:prstGeom>
          <a:solidFill>
            <a:schemeClr val="tx1"/>
          </a:solidFill>
          <a:ln w="6350" cap="rnd">
            <a:solidFill>
              <a:schemeClr val="tx1"/>
            </a:solidFill>
            <a:prstDash val="solid"/>
            <a:round/>
            <a:headEnd type="triangle" w="med" len="sm"/>
            <a:tailEnd/>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6"/>
          <p:cNvSpPr>
            <a:spLocks noChangeArrowheads="1"/>
          </p:cNvSpPr>
          <p:nvPr/>
        </p:nvSpPr>
        <p:spPr bwMode="auto">
          <a:xfrm>
            <a:off x="268928" y="1853977"/>
            <a:ext cx="1407503" cy="4011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rPr>
              <a:t>Devices</a:t>
            </a:r>
            <a:endParaRPr kumimoji="0" lang="en-US" sz="1568"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endParaRPr>
          </a:p>
        </p:txBody>
      </p:sp>
      <p:sp>
        <p:nvSpPr>
          <p:cNvPr id="126" name="Azuee Iot Suite"/>
          <p:cNvSpPr>
            <a:spLocks noChangeArrowheads="1"/>
          </p:cNvSpPr>
          <p:nvPr/>
        </p:nvSpPr>
        <p:spPr bwMode="auto">
          <a:xfrm>
            <a:off x="2937348" y="1835720"/>
            <a:ext cx="6431936" cy="4011514"/>
          </a:xfrm>
          <a:prstGeom prst="rect">
            <a:avLst/>
          </a:prstGeom>
          <a:noFill/>
          <a:ln w="6350">
            <a:solidFill>
              <a:schemeClr val="tx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altLang="en-US" sz="1765" b="0" i="0" u="none" strike="noStrike" kern="1200" cap="none" spc="0" normalizeH="0" baseline="0" noProof="0" dirty="0">
                <a:ln>
                  <a:noFill/>
                </a:ln>
                <a:solidFill>
                  <a:sysClr val="windowText" lastClr="000000"/>
                </a:solidFill>
                <a:effectLst/>
                <a:uLnTx/>
                <a:uFillTx/>
                <a:latin typeface="Segoe UI Light" panose="020B0502040204020203" pitchFamily="34" charset="0"/>
                <a:ea typeface="+mn-ea"/>
                <a:cs typeface="+mn-cs"/>
              </a:rPr>
              <a:t>Azure IoT Suite Remote Monitoring</a:t>
            </a:r>
            <a:endParaRPr kumimoji="0" lang="en-US" altLang="en-US" sz="1372"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endParaRP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ysClr val="windowText" lastClr="000000"/>
              </a:solidFill>
              <a:effectLst/>
              <a:uLnTx/>
              <a:uFillTx/>
              <a:latin typeface="Segoe UI"/>
              <a:ea typeface="+mn-ea"/>
              <a:cs typeface="+mn-cs"/>
            </a:endParaRPr>
          </a:p>
        </p:txBody>
      </p:sp>
      <p:grpSp>
        <p:nvGrpSpPr>
          <p:cNvPr id="127" name="Group 126"/>
          <p:cNvGrpSpPr/>
          <p:nvPr/>
        </p:nvGrpSpPr>
        <p:grpSpPr>
          <a:xfrm>
            <a:off x="659488" y="3401325"/>
            <a:ext cx="717261" cy="741639"/>
            <a:chOff x="1308100" y="3205163"/>
            <a:chExt cx="327025" cy="338138"/>
          </a:xfrm>
          <a:solidFill>
            <a:schemeClr val="bg1">
              <a:lumMod val="95000"/>
            </a:schemeClr>
          </a:solidFill>
        </p:grpSpPr>
        <p:sp>
          <p:nvSpPr>
            <p:cNvPr id="128"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31" name="Rectangle 20"/>
          <p:cNvSpPr>
            <a:spLocks noChangeArrowheads="1"/>
          </p:cNvSpPr>
          <p:nvPr/>
        </p:nvSpPr>
        <p:spPr bwMode="auto">
          <a:xfrm>
            <a:off x="10420940" y="1853977"/>
            <a:ext cx="1503510" cy="40115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rPr>
              <a:t>Back end systems and processes</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endParaRPr>
          </a:p>
        </p:txBody>
      </p:sp>
      <p:sp>
        <p:nvSpPr>
          <p:cNvPr id="132" name="Rectangle 127"/>
          <p:cNvSpPr>
            <a:spLocks noChangeArrowheads="1"/>
          </p:cNvSpPr>
          <p:nvPr/>
        </p:nvSpPr>
        <p:spPr bwMode="auto">
          <a:xfrm>
            <a:off x="731760" y="4068618"/>
            <a:ext cx="33664" cy="15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980" b="0" i="0" u="none" strike="noStrike" kern="1200" cap="none" spc="0" normalizeH="0" baseline="0" noProof="0" dirty="0">
                <a:ln>
                  <a:noFill/>
                </a:ln>
                <a:solidFill>
                  <a:srgbClr val="00188F"/>
                </a:solidFill>
                <a:effectLst/>
                <a:uLnTx/>
                <a:uFillTx/>
                <a:latin typeface="Segoe UI" panose="020B0502040204020203" pitchFamily="34" charset="0"/>
                <a:ea typeface="+mn-ea"/>
                <a:cs typeface="+mn-cs"/>
              </a:rPr>
              <a:t> </a:t>
            </a:r>
            <a:endParaRPr kumimoji="0" lang="en-US" altLang="en-US" sz="1765"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3" name="Freeform 132"/>
          <p:cNvSpPr>
            <a:spLocks noChangeAspect="1"/>
          </p:cNvSpPr>
          <p:nvPr/>
        </p:nvSpPr>
        <p:spPr bwMode="auto">
          <a:xfrm rot="5280000">
            <a:off x="3167938" y="3807000"/>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34" name="Group 133"/>
          <p:cNvGrpSpPr/>
          <p:nvPr/>
        </p:nvGrpSpPr>
        <p:grpSpPr>
          <a:xfrm>
            <a:off x="5260561" y="3841477"/>
            <a:ext cx="474669" cy="488676"/>
            <a:chOff x="2296894" y="-3310276"/>
            <a:chExt cx="484187" cy="498475"/>
          </a:xfrm>
          <a:solidFill>
            <a:schemeClr val="bg1">
              <a:lumMod val="50000"/>
            </a:schemeClr>
          </a:solidFill>
        </p:grpSpPr>
        <p:sp>
          <p:nvSpPr>
            <p:cNvPr id="13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43" name="Rectangle 180"/>
          <p:cNvSpPr>
            <a:spLocks noChangeArrowheads="1"/>
          </p:cNvSpPr>
          <p:nvPr/>
        </p:nvSpPr>
        <p:spPr bwMode="auto">
          <a:xfrm>
            <a:off x="5185859" y="4387736"/>
            <a:ext cx="630169"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Event Hub</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44" name="Line 181"/>
          <p:cNvSpPr>
            <a:spLocks noChangeShapeType="1"/>
          </p:cNvSpPr>
          <p:nvPr/>
        </p:nvSpPr>
        <p:spPr bwMode="auto">
          <a:xfrm>
            <a:off x="3618672" y="4104490"/>
            <a:ext cx="424578"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5" name="Line 183"/>
          <p:cNvSpPr>
            <a:spLocks noChangeShapeType="1"/>
          </p:cNvSpPr>
          <p:nvPr/>
        </p:nvSpPr>
        <p:spPr bwMode="auto">
          <a:xfrm>
            <a:off x="5743012" y="4104490"/>
            <a:ext cx="451325"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46" name="Group 145"/>
          <p:cNvGrpSpPr/>
          <p:nvPr/>
        </p:nvGrpSpPr>
        <p:grpSpPr>
          <a:xfrm>
            <a:off x="5280793" y="3036873"/>
            <a:ext cx="449768" cy="390630"/>
            <a:chOff x="2317532" y="-4150064"/>
            <a:chExt cx="458787" cy="398463"/>
          </a:xfrm>
          <a:solidFill>
            <a:schemeClr val="bg1">
              <a:lumMod val="50000"/>
            </a:schemeClr>
          </a:solidFill>
        </p:grpSpPr>
        <p:sp>
          <p:nvSpPr>
            <p:cNvPr id="147"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51" name="Rectangle 189"/>
          <p:cNvSpPr>
            <a:spLocks noChangeArrowheads="1"/>
          </p:cNvSpPr>
          <p:nvPr/>
        </p:nvSpPr>
        <p:spPr bwMode="auto">
          <a:xfrm>
            <a:off x="5083143" y="3424391"/>
            <a:ext cx="850177"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Storage blobs</a:t>
            </a:r>
            <a:endParaRPr kumimoji="0" lang="en-US" altLang="en-US" sz="1765" b="0" i="0" u="none" strike="noStrike" kern="1200" cap="none" spc="0" normalizeH="0" baseline="0" noProof="0">
              <a:ln>
                <a:noFill/>
              </a:ln>
              <a:solidFill>
                <a:srgbClr val="505050"/>
              </a:solidFill>
              <a:effectLst/>
              <a:uLnTx/>
              <a:uFillTx/>
              <a:latin typeface="Arial" panose="020B0604020202020204" pitchFamily="34" charset="0"/>
              <a:ea typeface="+mn-ea"/>
              <a:cs typeface="+mn-cs"/>
            </a:endParaRPr>
          </a:p>
        </p:txBody>
      </p:sp>
      <p:sp>
        <p:nvSpPr>
          <p:cNvPr id="152" name="Freeform 190"/>
          <p:cNvSpPr>
            <a:spLocks noEditPoints="1"/>
          </p:cNvSpPr>
          <p:nvPr/>
        </p:nvSpPr>
        <p:spPr bwMode="auto">
          <a:xfrm>
            <a:off x="7363113" y="3032205"/>
            <a:ext cx="305033" cy="398411"/>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bg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191"/>
          <p:cNvSpPr>
            <a:spLocks noChangeArrowheads="1"/>
          </p:cNvSpPr>
          <p:nvPr/>
        </p:nvSpPr>
        <p:spPr bwMode="auto">
          <a:xfrm>
            <a:off x="7129669" y="3424391"/>
            <a:ext cx="815604"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err="1">
                <a:ln>
                  <a:noFill/>
                </a:ln>
                <a:solidFill>
                  <a:srgbClr val="505050"/>
                </a:solidFill>
                <a:effectLst/>
                <a:uLnTx/>
                <a:uFillTx/>
                <a:latin typeface="Segoe UI" panose="020B0502040204020203" pitchFamily="34" charset="0"/>
                <a:ea typeface="+mn-ea"/>
                <a:cs typeface="+mn-cs"/>
              </a:rPr>
              <a:t>DocumentDB</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54" name="Freeform 192"/>
          <p:cNvSpPr>
            <a:spLocks/>
          </p:cNvSpPr>
          <p:nvPr/>
        </p:nvSpPr>
        <p:spPr bwMode="auto">
          <a:xfrm>
            <a:off x="6743708" y="3712304"/>
            <a:ext cx="771921" cy="368842"/>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6350" cap="rnd">
            <a:solidFill>
              <a:schemeClr val="tx1"/>
            </a:solidFill>
            <a:prstDash val="solid"/>
            <a:round/>
            <a:headEnd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194"/>
          <p:cNvSpPr>
            <a:spLocks/>
          </p:cNvSpPr>
          <p:nvPr/>
        </p:nvSpPr>
        <p:spPr bwMode="auto">
          <a:xfrm>
            <a:off x="4409269" y="3232966"/>
            <a:ext cx="757914" cy="627187"/>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6350" cap="rnd">
            <a:solidFill>
              <a:schemeClr val="tx1"/>
            </a:solidFill>
            <a:prstDash val="solid"/>
            <a:round/>
            <a:headEnd/>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p:cNvGrpSpPr/>
          <p:nvPr/>
        </p:nvGrpSpPr>
        <p:grpSpPr>
          <a:xfrm>
            <a:off x="6258145" y="2283627"/>
            <a:ext cx="498014" cy="441987"/>
            <a:chOff x="3314482" y="-4918414"/>
            <a:chExt cx="508000" cy="450850"/>
          </a:xfrm>
          <a:solidFill>
            <a:schemeClr val="bg1">
              <a:lumMod val="50000"/>
            </a:schemeClr>
          </a:solidFill>
        </p:grpSpPr>
        <p:sp>
          <p:nvSpPr>
            <p:cNvPr id="15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58" name="Group 157"/>
            <p:cNvGrpSpPr/>
            <p:nvPr/>
          </p:nvGrpSpPr>
          <p:grpSpPr>
            <a:xfrm>
              <a:off x="3395444" y="-4880314"/>
              <a:ext cx="363537" cy="342900"/>
              <a:chOff x="3395444" y="-4880314"/>
              <a:chExt cx="363537" cy="342900"/>
            </a:xfrm>
            <a:grpFill/>
          </p:grpSpPr>
          <p:sp>
            <p:nvSpPr>
              <p:cNvPr id="15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72" name="Rectangle 212"/>
          <p:cNvSpPr>
            <a:spLocks noChangeArrowheads="1"/>
          </p:cNvSpPr>
          <p:nvPr/>
        </p:nvSpPr>
        <p:spPr bwMode="auto">
          <a:xfrm>
            <a:off x="6153316" y="2751312"/>
            <a:ext cx="716601" cy="3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Web/</a:t>
            </a:r>
            <a:b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b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Mobile App</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73" name="Freeform 213"/>
          <p:cNvSpPr>
            <a:spLocks/>
          </p:cNvSpPr>
          <p:nvPr/>
        </p:nvSpPr>
        <p:spPr bwMode="auto">
          <a:xfrm>
            <a:off x="6837086" y="2504621"/>
            <a:ext cx="678544" cy="432649"/>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216"/>
          <p:cNvSpPr>
            <a:spLocks/>
          </p:cNvSpPr>
          <p:nvPr/>
        </p:nvSpPr>
        <p:spPr bwMode="auto">
          <a:xfrm>
            <a:off x="5506455" y="2504621"/>
            <a:ext cx="670763" cy="518246"/>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5" name="Line 217"/>
          <p:cNvSpPr>
            <a:spLocks noChangeShapeType="1"/>
          </p:cNvSpPr>
          <p:nvPr/>
        </p:nvSpPr>
        <p:spPr bwMode="auto">
          <a:xfrm flipV="1">
            <a:off x="6507152" y="3162932"/>
            <a:ext cx="0" cy="690994"/>
          </a:xfrm>
          <a:prstGeom prst="line">
            <a:avLst/>
          </a:prstGeom>
          <a:noFill/>
          <a:ln w="6350" cap="rnd">
            <a:solidFill>
              <a:schemeClr val="bg1">
                <a:lumMod val="65000"/>
              </a:schemeClr>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6" name="Freeform 218"/>
          <p:cNvSpPr>
            <a:spLocks/>
          </p:cNvSpPr>
          <p:nvPr/>
        </p:nvSpPr>
        <p:spPr bwMode="auto">
          <a:xfrm>
            <a:off x="6444900" y="2994854"/>
            <a:ext cx="124503" cy="124503"/>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no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7" name="Freeform 234"/>
          <p:cNvSpPr>
            <a:spLocks/>
          </p:cNvSpPr>
          <p:nvPr/>
        </p:nvSpPr>
        <p:spPr bwMode="auto">
          <a:xfrm>
            <a:off x="3436296" y="2504621"/>
            <a:ext cx="2770980" cy="1262154"/>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p:cNvGrpSpPr/>
          <p:nvPr/>
        </p:nvGrpSpPr>
        <p:grpSpPr>
          <a:xfrm>
            <a:off x="4094898" y="3841477"/>
            <a:ext cx="628741" cy="488676"/>
            <a:chOff x="1107857" y="-3310276"/>
            <a:chExt cx="641349" cy="498475"/>
          </a:xfrm>
          <a:solidFill>
            <a:schemeClr val="bg1">
              <a:lumMod val="50000"/>
            </a:schemeClr>
          </a:solidFill>
        </p:grpSpPr>
        <p:sp>
          <p:nvSpPr>
            <p:cNvPr id="17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0"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1"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2"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83" name="Rectangle 240"/>
          <p:cNvSpPr>
            <a:spLocks noChangeArrowheads="1"/>
          </p:cNvSpPr>
          <p:nvPr/>
        </p:nvSpPr>
        <p:spPr bwMode="auto">
          <a:xfrm>
            <a:off x="4138186" y="4387735"/>
            <a:ext cx="542165" cy="3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Stream </a:t>
            </a:r>
            <a:b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b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Analytics</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4" name="Line 241"/>
          <p:cNvSpPr>
            <a:spLocks noChangeShapeType="1"/>
          </p:cNvSpPr>
          <p:nvPr/>
        </p:nvSpPr>
        <p:spPr bwMode="auto">
          <a:xfrm>
            <a:off x="4740759" y="4104490"/>
            <a:ext cx="418642"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85" name="Group 184"/>
          <p:cNvGrpSpPr/>
          <p:nvPr/>
        </p:nvGrpSpPr>
        <p:grpSpPr>
          <a:xfrm>
            <a:off x="8633048" y="3876493"/>
            <a:ext cx="417087" cy="418643"/>
            <a:chOff x="5737007" y="-3299164"/>
            <a:chExt cx="425450" cy="427038"/>
          </a:xfrm>
          <a:solidFill>
            <a:schemeClr val="bg1">
              <a:lumMod val="50000"/>
            </a:schemeClr>
          </a:solidFill>
        </p:grpSpPr>
        <p:sp>
          <p:nvSpPr>
            <p:cNvPr id="186"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88" name="Rectangle 250"/>
          <p:cNvSpPr>
            <a:spLocks noChangeArrowheads="1"/>
          </p:cNvSpPr>
          <p:nvPr/>
        </p:nvSpPr>
        <p:spPr bwMode="auto">
          <a:xfrm>
            <a:off x="8474307" y="4387736"/>
            <a:ext cx="674170"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Logic Apps</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89" name="Line 251"/>
          <p:cNvSpPr>
            <a:spLocks noChangeShapeType="1"/>
          </p:cNvSpPr>
          <p:nvPr/>
        </p:nvSpPr>
        <p:spPr bwMode="auto">
          <a:xfrm>
            <a:off x="6743708" y="4081146"/>
            <a:ext cx="1785068"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6" name="Rectangle 260"/>
          <p:cNvSpPr>
            <a:spLocks noChangeArrowheads="1"/>
          </p:cNvSpPr>
          <p:nvPr/>
        </p:nvSpPr>
        <p:spPr bwMode="auto">
          <a:xfrm>
            <a:off x="3129996" y="4387736"/>
            <a:ext cx="485591"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IoT Hub</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197" name="Group 196"/>
          <p:cNvGrpSpPr/>
          <p:nvPr/>
        </p:nvGrpSpPr>
        <p:grpSpPr>
          <a:xfrm>
            <a:off x="6258145" y="3865600"/>
            <a:ext cx="498014" cy="440431"/>
            <a:chOff x="3314482" y="-3310276"/>
            <a:chExt cx="508000" cy="449263"/>
          </a:xfrm>
          <a:solidFill>
            <a:schemeClr val="bg1">
              <a:lumMod val="50000"/>
            </a:schemeClr>
          </a:solidFill>
        </p:grpSpPr>
        <p:sp>
          <p:nvSpPr>
            <p:cNvPr id="19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212" name="Rectangle 275"/>
          <p:cNvSpPr>
            <a:spLocks noChangeArrowheads="1"/>
          </p:cNvSpPr>
          <p:nvPr/>
        </p:nvSpPr>
        <p:spPr bwMode="auto">
          <a:xfrm>
            <a:off x="6214569" y="4387736"/>
            <a:ext cx="590881"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78" b="0" i="0"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Web Jobs</a:t>
            </a:r>
            <a:endParaRPr kumimoji="0" lang="en-US" altLang="en-US" sz="1765"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221" name="Line 18"/>
          <p:cNvSpPr>
            <a:spLocks noChangeShapeType="1"/>
          </p:cNvSpPr>
          <p:nvPr/>
        </p:nvSpPr>
        <p:spPr bwMode="auto">
          <a:xfrm>
            <a:off x="9420935" y="4171442"/>
            <a:ext cx="896425"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22" name="Line 83"/>
          <p:cNvSpPr>
            <a:spLocks noChangeShapeType="1"/>
          </p:cNvSpPr>
          <p:nvPr/>
        </p:nvSpPr>
        <p:spPr bwMode="auto">
          <a:xfrm flipH="1">
            <a:off x="9420935" y="3941080"/>
            <a:ext cx="896425" cy="0"/>
          </a:xfrm>
          <a:prstGeom prst="line">
            <a:avLst/>
          </a:prstGeom>
          <a:solidFill>
            <a:schemeClr val="tx1"/>
          </a:solidFill>
          <a:ln w="6350" cap="rnd">
            <a:solidFill>
              <a:schemeClr val="tx1"/>
            </a:solidFill>
            <a:prstDash val="solid"/>
            <a:round/>
            <a:headEnd type="triangle" w="med" len="sm"/>
            <a:tailEnd/>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Rectangle 128"/>
          <p:cNvSpPr>
            <a:spLocks noChangeArrowheads="1"/>
          </p:cNvSpPr>
          <p:nvPr/>
        </p:nvSpPr>
        <p:spPr bwMode="auto">
          <a:xfrm>
            <a:off x="514476" y="4272922"/>
            <a:ext cx="983943" cy="21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C# simulator</a:t>
            </a:r>
            <a:endParaRPr kumimoji="0" lang="en-US" altLang="en-US" sz="1372"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1607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186" y="1994099"/>
            <a:ext cx="8358850" cy="2516525"/>
          </a:xfrm>
        </p:spPr>
        <p:txBody>
          <a:bodyPr/>
          <a:lstStyle/>
          <a:p>
            <a:pPr defTabSz="914367">
              <a:lnSpc>
                <a:spcPct val="100000"/>
              </a:lnSpc>
              <a:defRPr/>
            </a:pPr>
            <a:r>
              <a:rPr lang="en-US" sz="5294" dirty="0">
                <a:solidFill>
                  <a:srgbClr val="FFFFFF"/>
                </a:solidFill>
                <a:ea typeface="+mn-ea"/>
              </a:rPr>
              <a:t>Azure IoT Hub</a:t>
            </a:r>
            <a:endParaRPr sz="5294" dirty="0">
              <a:solidFill>
                <a:srgbClr val="FFFFFF"/>
              </a:solidFill>
              <a:ea typeface="+mn-ea"/>
            </a:endParaRPr>
          </a:p>
        </p:txBody>
      </p:sp>
    </p:spTree>
    <p:extLst>
      <p:ext uri="{BB962C8B-B14F-4D97-AF65-F5344CB8AC3E}">
        <p14:creationId xmlns:p14="http://schemas.microsoft.com/office/powerpoint/2010/main" val="3114151120"/>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HS2016_16-9_White Template">
  <a:themeElements>
    <a:clrScheme name="Custom 17">
      <a:dk1>
        <a:srgbClr val="505050"/>
      </a:dk1>
      <a:lt1>
        <a:srgbClr val="FFFFFF"/>
      </a:lt1>
      <a:dk2>
        <a:srgbClr val="737373"/>
      </a:dk2>
      <a:lt2>
        <a:srgbClr val="D2D2D2"/>
      </a:lt2>
      <a:accent1>
        <a:srgbClr val="0078D7"/>
      </a:accent1>
      <a:accent2>
        <a:srgbClr val="5C2D91"/>
      </a:accent2>
      <a:accent3>
        <a:srgbClr val="002050"/>
      </a:accent3>
      <a:accent4>
        <a:srgbClr val="00188F"/>
      </a:accent4>
      <a:accent5>
        <a:srgbClr val="B4A0FF"/>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HS2016_16-9_Template_White.potx" id="{43BE451F-0486-4F77-A056-7F9E9920DBD5}" vid="{B456A904-3958-471B-82BA-94D9A7990F63}"/>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3.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5.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pc 2015 (2)">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2015 (2)" id="{0C24F56B-8D89-4A0C-9586-BDA72724B6B2}" vid="{61276B15-5FBE-49AC-8E31-520723488BBE}"/>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7.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8.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9.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Override1.xml><?xml version="1.0" encoding="utf-8"?>
<a:themeOverride xmlns:a="http://schemas.openxmlformats.org/drawingml/2006/main">
  <a:clrScheme name="WPC2015">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2791A6"/>
    </a:hlink>
    <a:folHlink>
      <a:srgbClr val="1A606E"/>
    </a:folHlink>
  </a:clrScheme>
</a:themeOverride>
</file>

<file path=docProps/app.xml><?xml version="1.0" encoding="utf-8"?>
<Properties xmlns="http://schemas.openxmlformats.org/officeDocument/2006/extended-properties" xmlns:vt="http://schemas.openxmlformats.org/officeDocument/2006/docPropsVTypes">
  <TotalTime>69</TotalTime>
  <Words>4123</Words>
  <Application>Microsoft Office PowerPoint</Application>
  <PresentationFormat>Widescreen</PresentationFormat>
  <Paragraphs>566</Paragraphs>
  <Slides>28</Slides>
  <Notes>23</Notes>
  <HiddenSlides>0</HiddenSlides>
  <MMClips>0</MMClips>
  <ScaleCrop>false</ScaleCrop>
  <HeadingPairs>
    <vt:vector size="8" baseType="variant">
      <vt:variant>
        <vt:lpstr>Fonts Used</vt:lpstr>
      </vt:variant>
      <vt:variant>
        <vt:i4>12</vt:i4>
      </vt:variant>
      <vt:variant>
        <vt:lpstr>Theme</vt:lpstr>
      </vt:variant>
      <vt:variant>
        <vt:i4>15</vt:i4>
      </vt:variant>
      <vt:variant>
        <vt:lpstr>Embedded OLE Servers</vt:lpstr>
      </vt:variant>
      <vt:variant>
        <vt:i4>1</vt:i4>
      </vt:variant>
      <vt:variant>
        <vt:lpstr>Slide Titles</vt:lpstr>
      </vt:variant>
      <vt:variant>
        <vt:i4>28</vt:i4>
      </vt:variant>
    </vt:vector>
  </HeadingPairs>
  <TitlesOfParts>
    <vt:vector size="56" baseType="lpstr">
      <vt:lpstr>MS PGothic</vt:lpstr>
      <vt:lpstr>MS PGothic</vt:lpstr>
      <vt:lpstr>Arial</vt:lpstr>
      <vt:lpstr>Calibri</vt:lpstr>
      <vt:lpstr>Calibri Light</vt:lpstr>
      <vt:lpstr>Consolas</vt:lpstr>
      <vt:lpstr>Segoe</vt:lpstr>
      <vt:lpstr>Segoe UI</vt:lpstr>
      <vt:lpstr>Segoe UI Light</vt:lpstr>
      <vt:lpstr>Segoe UI Semibold</vt:lpstr>
      <vt:lpstr>Tahoma</vt:lpstr>
      <vt:lpstr>Wingdings</vt:lpstr>
      <vt:lpstr>Office Theme</vt:lpstr>
      <vt:lpstr>3_Master</vt:lpstr>
      <vt:lpstr>4_Master</vt:lpstr>
      <vt:lpstr>wpc 2015 (2)</vt:lpstr>
      <vt:lpstr>1_Office Theme</vt:lpstr>
      <vt:lpstr>2_STB Conversations 2013</vt:lpstr>
      <vt:lpstr>1_STB Conversations 2013</vt:lpstr>
      <vt:lpstr>SQL Server 14_DRAFT_04222013_ab</vt:lpstr>
      <vt:lpstr>5-30721_Build_2016_Template_Light</vt:lpstr>
      <vt:lpstr>CHS2016_16-9_White Template</vt:lpstr>
      <vt:lpstr>2_Office Theme</vt:lpstr>
      <vt:lpstr>Server and Cloud 2013</vt:lpstr>
      <vt:lpstr>1_Server and Cloud 2013</vt:lpstr>
      <vt:lpstr>1_5-30721_Build_2016_Template_Light</vt:lpstr>
      <vt:lpstr>STB Conversations 2013</vt:lpstr>
      <vt:lpstr>think-cell Slide</vt:lpstr>
      <vt:lpstr>PowerPoint Presentation</vt:lpstr>
      <vt:lpstr>Harnessing the IoT Revolution</vt:lpstr>
      <vt:lpstr>IoT solution – architecture</vt:lpstr>
      <vt:lpstr>Azure IoT Suite https://www.azureiotsuite.com/</vt:lpstr>
      <vt:lpstr>IoT projects can be complex</vt:lpstr>
      <vt:lpstr>Azure IoT Suite</vt:lpstr>
      <vt:lpstr>PowerPoint Presentation</vt:lpstr>
      <vt:lpstr>What you get with remote monitoring preconfigured solution</vt:lpstr>
      <vt:lpstr>Azure IoT Hub</vt:lpstr>
      <vt:lpstr>Azure IoT</vt:lpstr>
      <vt:lpstr>Azure IoT Hub</vt:lpstr>
      <vt:lpstr>Azure IoT Suite SDKs</vt:lpstr>
      <vt:lpstr>IoT Hub endpoints</vt:lpstr>
      <vt:lpstr>Security</vt:lpstr>
      <vt:lpstr>Azure IoT Hub device management</vt:lpstr>
      <vt:lpstr>Device twin</vt:lpstr>
      <vt:lpstr>Azure Stream Analytics</vt:lpstr>
      <vt:lpstr>Real time event processing</vt:lpstr>
      <vt:lpstr>Application Components</vt:lpstr>
      <vt:lpstr>Add or edit jobs using simple ASA interface</vt:lpstr>
      <vt:lpstr>Query Language - Overview</vt:lpstr>
      <vt:lpstr>Windowing Concepts</vt:lpstr>
      <vt:lpstr>Tumbling Window</vt:lpstr>
      <vt:lpstr>Hopping Window</vt:lpstr>
      <vt:lpstr>Sliding Window</vt:lpstr>
      <vt:lpstr>Scaling Concepts – Streaming Unit </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Francesco Scullino</dc:creator>
  <cp:lastModifiedBy>Francesco Scullino</cp:lastModifiedBy>
  <cp:revision>10</cp:revision>
  <dcterms:created xsi:type="dcterms:W3CDTF">2017-02-18T16:03:06Z</dcterms:created>
  <dcterms:modified xsi:type="dcterms:W3CDTF">2017-02-19T23:18:43Z</dcterms:modified>
</cp:coreProperties>
</file>